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Alata"/>
      <p:regular r:id="rId54"/>
    </p:embeddedFont>
    <p:embeddedFont>
      <p:font typeface="Abel"/>
      <p:regular r:id="rId55"/>
    </p:embeddedFont>
    <p:embeddedFont>
      <p:font typeface="Montserrat Light"/>
      <p:regular r:id="rId56"/>
      <p:bold r:id="rId57"/>
      <p:italic r:id="rId58"/>
      <p:boldItalic r:id="rId59"/>
    </p:embeddedFont>
    <p:embeddedFont>
      <p:font typeface="Montserrat ExtraLight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  <p:embeddedFont>
      <p:font typeface="Barlow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2" roundtripDataSignature="AMtx7mhMEFugNaA4GgoYIMXqjh6fCXOb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Barlow-boldItalic.fntdata"/><Relationship Id="rId70" Type="http://schemas.openxmlformats.org/officeDocument/2006/relationships/font" Target="fonts/Barlow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ExtraLight-italic.fntdata"/><Relationship Id="rId61" Type="http://schemas.openxmlformats.org/officeDocument/2006/relationships/font" Target="fonts/MontserratExtraLight-bold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MontserratExtraLight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68" Type="http://schemas.openxmlformats.org/officeDocument/2006/relationships/font" Target="fonts/Barlow-regular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MontserratExtra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arlow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5.xml"/><Relationship Id="rId55" Type="http://schemas.openxmlformats.org/officeDocument/2006/relationships/font" Target="fonts/Abel-regular.fntdata"/><Relationship Id="rId10" Type="http://schemas.openxmlformats.org/officeDocument/2006/relationships/slide" Target="slides/slide4.xml"/><Relationship Id="rId54" Type="http://schemas.openxmlformats.org/officeDocument/2006/relationships/font" Target="fonts/Alata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Light-bold.fntdata"/><Relationship Id="rId12" Type="http://schemas.openxmlformats.org/officeDocument/2006/relationships/slide" Target="slides/slide6.xml"/><Relationship Id="rId56" Type="http://schemas.openxmlformats.org/officeDocument/2006/relationships/font" Target="fonts/MontserratLight-regular.fntdata"/><Relationship Id="rId15" Type="http://schemas.openxmlformats.org/officeDocument/2006/relationships/slide" Target="slides/slide9.xml"/><Relationship Id="rId59" Type="http://schemas.openxmlformats.org/officeDocument/2006/relationships/font" Target="fonts/Montserrat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094cd4e3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e094cd4e3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https://eea-uba.github.io/EEA-2020/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354b60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e354b60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094cd4e3e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e094cd4e3e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4664ea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14664ea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094cd4e3e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e094cd4e3e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328a61c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e328a61c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14664ea6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e14664ea6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3380f01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e3380f01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354b601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354b601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094cd4e3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094cd4e3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422e709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e422e709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422e709f3_0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422e709f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422e709f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e422e709f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422e709f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e422e709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422e709f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e422e709f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422e709f3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e422e709f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3795f568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e3795f568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3795f568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e3795f568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3795f568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e3795f56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3795f56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e3795f56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3795f568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e3795f568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3795f568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e3795f568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094cd4e3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094cd4e3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422e709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e422e709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094cd4e3e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e094cd4e3e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1436778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e143677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094cd4e3e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e094cd4e3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094cd4e3e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e094cd4e3e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4214d7f2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e4214d7f2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4214d7f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e4214d7f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14664ea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e14664ea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354b601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e354b601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094cd4e3e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e094cd4e3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4214d7f2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e4214d7f2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094cd4e3e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e094cd4e3e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14664ea6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e14664ea6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14664ea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e14664ea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3accc0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e3accc0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094cd4e3e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e094cd4e3e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214d7f2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4214d7f2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08ec522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e08ec522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3380f015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e3380f01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3380f01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e3380f01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422e709f3_0_303"/>
          <p:cNvSpPr txBox="1"/>
          <p:nvPr>
            <p:ph type="ctrTitle"/>
          </p:nvPr>
        </p:nvSpPr>
        <p:spPr>
          <a:xfrm>
            <a:off x="561900" y="1360475"/>
            <a:ext cx="817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Light"/>
              <a:buNone/>
              <a:defRPr sz="45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ge422e709f3_0_303"/>
          <p:cNvSpPr txBox="1"/>
          <p:nvPr>
            <p:ph idx="1" type="subTitle"/>
          </p:nvPr>
        </p:nvSpPr>
        <p:spPr>
          <a:xfrm>
            <a:off x="2237700" y="2477975"/>
            <a:ext cx="4821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ge422e709f3_0_303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422e709f3_0_307"/>
          <p:cNvSpPr txBox="1"/>
          <p:nvPr>
            <p:ph idx="1" type="body"/>
          </p:nvPr>
        </p:nvSpPr>
        <p:spPr>
          <a:xfrm>
            <a:off x="713225" y="1119875"/>
            <a:ext cx="6215100" cy="3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ge422e709f3_0_30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422e709f3_0_310"/>
          <p:cNvSpPr txBox="1"/>
          <p:nvPr>
            <p:ph type="title"/>
          </p:nvPr>
        </p:nvSpPr>
        <p:spPr>
          <a:xfrm>
            <a:off x="4936350" y="219897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ge422e709f3_0_310"/>
          <p:cNvSpPr txBox="1"/>
          <p:nvPr>
            <p:ph idx="2" type="title"/>
          </p:nvPr>
        </p:nvSpPr>
        <p:spPr>
          <a:xfrm>
            <a:off x="4327946" y="13597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ge422e709f3_0_310"/>
          <p:cNvSpPr txBox="1"/>
          <p:nvPr>
            <p:ph idx="3" type="title"/>
          </p:nvPr>
        </p:nvSpPr>
        <p:spPr>
          <a:xfrm>
            <a:off x="4327946" y="22276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ge422e709f3_0_310"/>
          <p:cNvSpPr txBox="1"/>
          <p:nvPr>
            <p:ph idx="4" type="title"/>
          </p:nvPr>
        </p:nvSpPr>
        <p:spPr>
          <a:xfrm>
            <a:off x="4936350" y="394402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ge422e709f3_0_310"/>
          <p:cNvSpPr txBox="1"/>
          <p:nvPr>
            <p:ph idx="5" type="title"/>
          </p:nvPr>
        </p:nvSpPr>
        <p:spPr>
          <a:xfrm>
            <a:off x="4936350" y="13597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ge422e709f3_0_310"/>
          <p:cNvSpPr txBox="1"/>
          <p:nvPr>
            <p:ph idx="6" type="title"/>
          </p:nvPr>
        </p:nvSpPr>
        <p:spPr>
          <a:xfrm>
            <a:off x="4936350" y="30761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ge422e709f3_0_310"/>
          <p:cNvSpPr txBox="1"/>
          <p:nvPr>
            <p:ph idx="7" type="title"/>
          </p:nvPr>
        </p:nvSpPr>
        <p:spPr>
          <a:xfrm>
            <a:off x="4327946" y="30761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ge422e709f3_0_310"/>
          <p:cNvSpPr txBox="1"/>
          <p:nvPr>
            <p:ph idx="8" type="title"/>
          </p:nvPr>
        </p:nvSpPr>
        <p:spPr>
          <a:xfrm>
            <a:off x="4327946" y="3944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ge422e709f3_0_310"/>
          <p:cNvSpPr txBox="1"/>
          <p:nvPr>
            <p:ph idx="1" type="subTitle"/>
          </p:nvPr>
        </p:nvSpPr>
        <p:spPr>
          <a:xfrm>
            <a:off x="4936350" y="17591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ge422e709f3_0_310"/>
          <p:cNvSpPr txBox="1"/>
          <p:nvPr>
            <p:ph idx="9" type="subTitle"/>
          </p:nvPr>
        </p:nvSpPr>
        <p:spPr>
          <a:xfrm>
            <a:off x="4936350" y="347547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ge422e709f3_0_310"/>
          <p:cNvSpPr txBox="1"/>
          <p:nvPr>
            <p:ph idx="13" type="subTitle"/>
          </p:nvPr>
        </p:nvSpPr>
        <p:spPr>
          <a:xfrm>
            <a:off x="4936350" y="254512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ge422e709f3_0_310"/>
          <p:cNvSpPr txBox="1"/>
          <p:nvPr>
            <p:ph idx="14" type="subTitle"/>
          </p:nvPr>
        </p:nvSpPr>
        <p:spPr>
          <a:xfrm>
            <a:off x="5007848" y="429017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ge422e709f3_0_310"/>
          <p:cNvSpPr txBox="1"/>
          <p:nvPr>
            <p:ph idx="15" type="title"/>
          </p:nvPr>
        </p:nvSpPr>
        <p:spPr>
          <a:xfrm>
            <a:off x="4327950" y="530725"/>
            <a:ext cx="3769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ge422e709f3_0_310"/>
          <p:cNvSpPr/>
          <p:nvPr/>
        </p:nvSpPr>
        <p:spPr>
          <a:xfrm>
            <a:off x="0" y="0"/>
            <a:ext cx="245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422e709f3_0_325"/>
          <p:cNvSpPr/>
          <p:nvPr/>
        </p:nvSpPr>
        <p:spPr>
          <a:xfrm>
            <a:off x="458170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e422e709f3_0_325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e422e709f3_0_325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e422e709f3_0_325"/>
          <p:cNvSpPr txBox="1"/>
          <p:nvPr>
            <p:ph idx="1" type="subTitle"/>
          </p:nvPr>
        </p:nvSpPr>
        <p:spPr>
          <a:xfrm>
            <a:off x="5190175" y="30627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422e709f3_0_330"/>
          <p:cNvSpPr txBox="1"/>
          <p:nvPr>
            <p:ph type="ctrTitle"/>
          </p:nvPr>
        </p:nvSpPr>
        <p:spPr>
          <a:xfrm>
            <a:off x="624000" y="15646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ge422e709f3_0_330"/>
          <p:cNvSpPr txBox="1"/>
          <p:nvPr>
            <p:ph idx="1" type="subTitle"/>
          </p:nvPr>
        </p:nvSpPr>
        <p:spPr>
          <a:xfrm>
            <a:off x="624000" y="2555229"/>
            <a:ext cx="37647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22e709f3_0_333"/>
          <p:cNvSpPr/>
          <p:nvPr/>
        </p:nvSpPr>
        <p:spPr>
          <a:xfrm>
            <a:off x="4331950" y="1506675"/>
            <a:ext cx="4024800" cy="29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e422e709f3_0_333"/>
          <p:cNvSpPr txBox="1"/>
          <p:nvPr>
            <p:ph idx="1" type="body"/>
          </p:nvPr>
        </p:nvSpPr>
        <p:spPr>
          <a:xfrm>
            <a:off x="4847400" y="1695625"/>
            <a:ext cx="3027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ge422e709f3_0_333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22e709f3_0_3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e422e709f3_0_337"/>
          <p:cNvSpPr txBox="1"/>
          <p:nvPr>
            <p:ph idx="1" type="body"/>
          </p:nvPr>
        </p:nvSpPr>
        <p:spPr>
          <a:xfrm>
            <a:off x="484625" y="2898800"/>
            <a:ext cx="33006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ge422e709f3_0_337"/>
          <p:cNvSpPr txBox="1"/>
          <p:nvPr>
            <p:ph type="title"/>
          </p:nvPr>
        </p:nvSpPr>
        <p:spPr>
          <a:xfrm>
            <a:off x="484625" y="1597525"/>
            <a:ext cx="3531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22e709f3_0_341"/>
          <p:cNvSpPr txBox="1"/>
          <p:nvPr>
            <p:ph type="title"/>
          </p:nvPr>
        </p:nvSpPr>
        <p:spPr>
          <a:xfrm>
            <a:off x="3857625" y="1093175"/>
            <a:ext cx="41988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ge422e709f3_0_341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22e709f3_0_344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e422e709f3_0_344"/>
          <p:cNvSpPr txBox="1"/>
          <p:nvPr>
            <p:ph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22e709f3_0_347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e422e709f3_0_347"/>
          <p:cNvSpPr txBox="1"/>
          <p:nvPr>
            <p:ph idx="1" type="subTitle"/>
          </p:nvPr>
        </p:nvSpPr>
        <p:spPr>
          <a:xfrm>
            <a:off x="6293350" y="3677050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ge422e709f3_0_347"/>
          <p:cNvSpPr txBox="1"/>
          <p:nvPr>
            <p:ph idx="2" type="subTitle"/>
          </p:nvPr>
        </p:nvSpPr>
        <p:spPr>
          <a:xfrm>
            <a:off x="6293350" y="1000525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ge422e709f3_0_347"/>
          <p:cNvSpPr txBox="1"/>
          <p:nvPr>
            <p:ph type="title"/>
          </p:nvPr>
        </p:nvSpPr>
        <p:spPr>
          <a:xfrm>
            <a:off x="6293355" y="3476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ge422e709f3_0_347"/>
          <p:cNvSpPr txBox="1"/>
          <p:nvPr>
            <p:ph idx="3" type="title"/>
          </p:nvPr>
        </p:nvSpPr>
        <p:spPr>
          <a:xfrm>
            <a:off x="6293355" y="809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3" name="Google Shape;103;ge422e709f3_0_347"/>
          <p:cNvSpPr txBox="1"/>
          <p:nvPr>
            <p:ph idx="4"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422e709f3_0_354"/>
          <p:cNvSpPr/>
          <p:nvPr/>
        </p:nvSpPr>
        <p:spPr>
          <a:xfrm rot="5400000">
            <a:off x="3286050" y="-3286200"/>
            <a:ext cx="2552700" cy="912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e422e709f3_0_354"/>
          <p:cNvSpPr txBox="1"/>
          <p:nvPr>
            <p:ph type="title"/>
          </p:nvPr>
        </p:nvSpPr>
        <p:spPr>
          <a:xfrm>
            <a:off x="1035475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ge422e709f3_0_354"/>
          <p:cNvSpPr txBox="1"/>
          <p:nvPr>
            <p:ph idx="1" type="subTitle"/>
          </p:nvPr>
        </p:nvSpPr>
        <p:spPr>
          <a:xfrm>
            <a:off x="719725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ge422e709f3_0_354"/>
          <p:cNvSpPr txBox="1"/>
          <p:nvPr>
            <p:ph idx="2" type="title"/>
          </p:nvPr>
        </p:nvSpPr>
        <p:spPr>
          <a:xfrm>
            <a:off x="6479701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ge422e709f3_0_354"/>
          <p:cNvSpPr txBox="1"/>
          <p:nvPr>
            <p:ph idx="3" type="subTitle"/>
          </p:nvPr>
        </p:nvSpPr>
        <p:spPr>
          <a:xfrm>
            <a:off x="6163951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ge422e709f3_0_354"/>
          <p:cNvSpPr txBox="1"/>
          <p:nvPr>
            <p:ph idx="4" type="title"/>
          </p:nvPr>
        </p:nvSpPr>
        <p:spPr>
          <a:xfrm>
            <a:off x="3742650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ge422e709f3_0_354"/>
          <p:cNvSpPr txBox="1"/>
          <p:nvPr>
            <p:ph idx="5" type="subTitle"/>
          </p:nvPr>
        </p:nvSpPr>
        <p:spPr>
          <a:xfrm>
            <a:off x="3426900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ge422e709f3_0_354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422e709f3_0_36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422e709f3_0_363"/>
          <p:cNvSpPr txBox="1"/>
          <p:nvPr>
            <p:ph type="ctrTitle"/>
          </p:nvPr>
        </p:nvSpPr>
        <p:spPr>
          <a:xfrm>
            <a:off x="15607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ge422e709f3_0_363"/>
          <p:cNvSpPr txBox="1"/>
          <p:nvPr>
            <p:ph idx="1" type="subTitle"/>
          </p:nvPr>
        </p:nvSpPr>
        <p:spPr>
          <a:xfrm>
            <a:off x="975909" y="2452393"/>
            <a:ext cx="259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ge422e709f3_0_363"/>
          <p:cNvSpPr txBox="1"/>
          <p:nvPr>
            <p:ph idx="2" type="subTitle"/>
          </p:nvPr>
        </p:nvSpPr>
        <p:spPr>
          <a:xfrm>
            <a:off x="5583287" y="2452393"/>
            <a:ext cx="2579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ge422e709f3_0_363"/>
          <p:cNvSpPr txBox="1"/>
          <p:nvPr>
            <p:ph idx="3" type="ctrTitle"/>
          </p:nvPr>
        </p:nvSpPr>
        <p:spPr>
          <a:xfrm>
            <a:off x="475792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422e709f3_0_369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e422e709f3_0_369"/>
          <p:cNvSpPr txBox="1"/>
          <p:nvPr>
            <p:ph type="title"/>
          </p:nvPr>
        </p:nvSpPr>
        <p:spPr>
          <a:xfrm>
            <a:off x="5145325" y="6760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ge422e709f3_0_369"/>
          <p:cNvSpPr txBox="1"/>
          <p:nvPr>
            <p:ph idx="1" type="subTitle"/>
          </p:nvPr>
        </p:nvSpPr>
        <p:spPr>
          <a:xfrm>
            <a:off x="5145325" y="131457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ge422e709f3_0_369"/>
          <p:cNvSpPr txBox="1"/>
          <p:nvPr>
            <p:ph idx="2" type="title"/>
          </p:nvPr>
        </p:nvSpPr>
        <p:spPr>
          <a:xfrm>
            <a:off x="5145325" y="163531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ge422e709f3_0_369"/>
          <p:cNvSpPr txBox="1"/>
          <p:nvPr>
            <p:ph idx="3" type="subTitle"/>
          </p:nvPr>
        </p:nvSpPr>
        <p:spPr>
          <a:xfrm>
            <a:off x="5145325" y="226648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ge422e709f3_0_369"/>
          <p:cNvSpPr txBox="1"/>
          <p:nvPr>
            <p:ph idx="4" type="title"/>
          </p:nvPr>
        </p:nvSpPr>
        <p:spPr>
          <a:xfrm>
            <a:off x="5145325" y="26038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ge422e709f3_0_369"/>
          <p:cNvSpPr txBox="1"/>
          <p:nvPr>
            <p:ph idx="5" type="subTitle"/>
          </p:nvPr>
        </p:nvSpPr>
        <p:spPr>
          <a:xfrm>
            <a:off x="5145325" y="3237611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ge422e709f3_0_369"/>
          <p:cNvSpPr txBox="1"/>
          <p:nvPr>
            <p:ph idx="6" type="title"/>
          </p:nvPr>
        </p:nvSpPr>
        <p:spPr>
          <a:xfrm>
            <a:off x="5145325" y="35632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ge422e709f3_0_369"/>
          <p:cNvSpPr txBox="1"/>
          <p:nvPr>
            <p:ph idx="7" type="subTitle"/>
          </p:nvPr>
        </p:nvSpPr>
        <p:spPr>
          <a:xfrm>
            <a:off x="5145325" y="4198597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ge422e709f3_0_369"/>
          <p:cNvSpPr txBox="1"/>
          <p:nvPr>
            <p:ph idx="8" type="title"/>
          </p:nvPr>
        </p:nvSpPr>
        <p:spPr>
          <a:xfrm>
            <a:off x="713225" y="2307450"/>
            <a:ext cx="28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2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422e709f3_0_380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e422e709f3_0_380"/>
          <p:cNvSpPr txBox="1"/>
          <p:nvPr>
            <p:ph type="title"/>
          </p:nvPr>
        </p:nvSpPr>
        <p:spPr>
          <a:xfrm>
            <a:off x="431775" y="30229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ge422e709f3_0_380"/>
          <p:cNvSpPr txBox="1"/>
          <p:nvPr>
            <p:ph idx="2" type="title"/>
          </p:nvPr>
        </p:nvSpPr>
        <p:spPr>
          <a:xfrm>
            <a:off x="431775" y="1968000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ge422e709f3_0_380"/>
          <p:cNvSpPr txBox="1"/>
          <p:nvPr>
            <p:ph idx="1" type="subTitle"/>
          </p:nvPr>
        </p:nvSpPr>
        <p:spPr>
          <a:xfrm>
            <a:off x="431775" y="35199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422e709f3_0_385"/>
          <p:cNvSpPr txBox="1"/>
          <p:nvPr>
            <p:ph type="title"/>
          </p:nvPr>
        </p:nvSpPr>
        <p:spPr>
          <a:xfrm>
            <a:off x="1974300" y="1440200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ge422e709f3_0_385"/>
          <p:cNvSpPr txBox="1"/>
          <p:nvPr>
            <p:ph idx="1" type="subTitle"/>
          </p:nvPr>
        </p:nvSpPr>
        <p:spPr>
          <a:xfrm>
            <a:off x="2607250" y="3082575"/>
            <a:ext cx="3699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ge422e709f3_0_385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422e709f3_0_389"/>
          <p:cNvSpPr txBox="1"/>
          <p:nvPr>
            <p:ph type="title"/>
          </p:nvPr>
        </p:nvSpPr>
        <p:spPr>
          <a:xfrm>
            <a:off x="1434557" y="1868675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ge422e709f3_0_389"/>
          <p:cNvSpPr txBox="1"/>
          <p:nvPr>
            <p:ph idx="1" type="subTitle"/>
          </p:nvPr>
        </p:nvSpPr>
        <p:spPr>
          <a:xfrm>
            <a:off x="1302557" y="2283158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ge422e709f3_0_389"/>
          <p:cNvSpPr txBox="1"/>
          <p:nvPr>
            <p:ph idx="2" type="title"/>
          </p:nvPr>
        </p:nvSpPr>
        <p:spPr>
          <a:xfrm>
            <a:off x="1434557" y="3471353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ge422e709f3_0_389"/>
          <p:cNvSpPr txBox="1"/>
          <p:nvPr>
            <p:ph idx="3" type="subTitle"/>
          </p:nvPr>
        </p:nvSpPr>
        <p:spPr>
          <a:xfrm>
            <a:off x="1302557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ge422e709f3_0_389"/>
          <p:cNvSpPr txBox="1"/>
          <p:nvPr>
            <p:ph idx="4" type="title"/>
          </p:nvPr>
        </p:nvSpPr>
        <p:spPr>
          <a:xfrm>
            <a:off x="3805875" y="1868675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ge422e709f3_0_389"/>
          <p:cNvSpPr txBox="1"/>
          <p:nvPr>
            <p:ph idx="5" type="subTitle"/>
          </p:nvPr>
        </p:nvSpPr>
        <p:spPr>
          <a:xfrm>
            <a:off x="3667275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ge422e709f3_0_389"/>
          <p:cNvSpPr txBox="1"/>
          <p:nvPr>
            <p:ph idx="6" type="title"/>
          </p:nvPr>
        </p:nvSpPr>
        <p:spPr>
          <a:xfrm>
            <a:off x="3805875" y="3471353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ge422e709f3_0_389"/>
          <p:cNvSpPr txBox="1"/>
          <p:nvPr>
            <p:ph idx="7" type="subTitle"/>
          </p:nvPr>
        </p:nvSpPr>
        <p:spPr>
          <a:xfrm>
            <a:off x="3667275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ge422e709f3_0_389"/>
          <p:cNvSpPr txBox="1"/>
          <p:nvPr>
            <p:ph idx="8" type="title"/>
          </p:nvPr>
        </p:nvSpPr>
        <p:spPr>
          <a:xfrm>
            <a:off x="6141241" y="1868675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ge422e709f3_0_389"/>
          <p:cNvSpPr txBox="1"/>
          <p:nvPr>
            <p:ph idx="9" type="subTitle"/>
          </p:nvPr>
        </p:nvSpPr>
        <p:spPr>
          <a:xfrm>
            <a:off x="5999941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ge422e709f3_0_389"/>
          <p:cNvSpPr txBox="1"/>
          <p:nvPr>
            <p:ph idx="13" type="title"/>
          </p:nvPr>
        </p:nvSpPr>
        <p:spPr>
          <a:xfrm>
            <a:off x="6141241" y="3471353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ge422e709f3_0_389"/>
          <p:cNvSpPr txBox="1"/>
          <p:nvPr>
            <p:ph idx="14" type="subTitle"/>
          </p:nvPr>
        </p:nvSpPr>
        <p:spPr>
          <a:xfrm>
            <a:off x="5999941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ge422e709f3_0_389"/>
          <p:cNvSpPr txBox="1"/>
          <p:nvPr>
            <p:ph idx="15" type="title"/>
          </p:nvPr>
        </p:nvSpPr>
        <p:spPr>
          <a:xfrm>
            <a:off x="713225" y="530725"/>
            <a:ext cx="742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422e709f3_0_403"/>
          <p:cNvSpPr txBox="1"/>
          <p:nvPr>
            <p:ph hasCustomPrompt="1" type="title"/>
          </p:nvPr>
        </p:nvSpPr>
        <p:spPr>
          <a:xfrm>
            <a:off x="713250" y="9436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ge422e709f3_0_403"/>
          <p:cNvSpPr txBox="1"/>
          <p:nvPr>
            <p:ph idx="1" type="body"/>
          </p:nvPr>
        </p:nvSpPr>
        <p:spPr>
          <a:xfrm>
            <a:off x="713250" y="2989700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ge422e709f3_0_40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22e709f3_0_407"/>
          <p:cNvSpPr txBox="1"/>
          <p:nvPr>
            <p:ph type="title"/>
          </p:nvPr>
        </p:nvSpPr>
        <p:spPr>
          <a:xfrm>
            <a:off x="1600200" y="701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ge422e709f3_0_407"/>
          <p:cNvSpPr txBox="1"/>
          <p:nvPr>
            <p:ph idx="1" type="body"/>
          </p:nvPr>
        </p:nvSpPr>
        <p:spPr>
          <a:xfrm>
            <a:off x="1600200" y="1275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ge422e709f3_0_407"/>
          <p:cNvSpPr txBox="1"/>
          <p:nvPr>
            <p:ph idx="2" type="title"/>
          </p:nvPr>
        </p:nvSpPr>
        <p:spPr>
          <a:xfrm>
            <a:off x="2755344" y="2075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ge422e709f3_0_407"/>
          <p:cNvSpPr txBox="1"/>
          <p:nvPr>
            <p:ph idx="3" type="body"/>
          </p:nvPr>
        </p:nvSpPr>
        <p:spPr>
          <a:xfrm>
            <a:off x="2755356" y="2651051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ge422e709f3_0_407"/>
          <p:cNvSpPr txBox="1"/>
          <p:nvPr>
            <p:ph idx="4" type="title"/>
          </p:nvPr>
        </p:nvSpPr>
        <p:spPr>
          <a:xfrm>
            <a:off x="3910549" y="345247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ge422e709f3_0_407"/>
          <p:cNvSpPr txBox="1"/>
          <p:nvPr>
            <p:ph idx="5" type="body"/>
          </p:nvPr>
        </p:nvSpPr>
        <p:spPr>
          <a:xfrm>
            <a:off x="3910561" y="4027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422e709f3_0_414"/>
          <p:cNvSpPr/>
          <p:nvPr/>
        </p:nvSpPr>
        <p:spPr>
          <a:xfrm>
            <a:off x="32770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422e709f3_0_414"/>
          <p:cNvSpPr/>
          <p:nvPr/>
        </p:nvSpPr>
        <p:spPr>
          <a:xfrm>
            <a:off x="59526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e422e709f3_0_414"/>
          <p:cNvSpPr/>
          <p:nvPr/>
        </p:nvSpPr>
        <p:spPr>
          <a:xfrm>
            <a:off x="57960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e422e709f3_0_414"/>
          <p:cNvSpPr txBox="1"/>
          <p:nvPr>
            <p:ph type="title"/>
          </p:nvPr>
        </p:nvSpPr>
        <p:spPr>
          <a:xfrm>
            <a:off x="6557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9" name="Google Shape;169;ge422e709f3_0_414"/>
          <p:cNvSpPr txBox="1"/>
          <p:nvPr>
            <p:ph idx="1" type="subTitle"/>
          </p:nvPr>
        </p:nvSpPr>
        <p:spPr>
          <a:xfrm>
            <a:off x="8675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ge422e709f3_0_414"/>
          <p:cNvSpPr txBox="1"/>
          <p:nvPr>
            <p:ph idx="2" type="title"/>
          </p:nvPr>
        </p:nvSpPr>
        <p:spPr>
          <a:xfrm>
            <a:off x="5893309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1" name="Google Shape;171;ge422e709f3_0_414"/>
          <p:cNvSpPr txBox="1"/>
          <p:nvPr>
            <p:ph idx="3" type="subTitle"/>
          </p:nvPr>
        </p:nvSpPr>
        <p:spPr>
          <a:xfrm>
            <a:off x="6105107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ge422e709f3_0_414"/>
          <p:cNvSpPr txBox="1"/>
          <p:nvPr>
            <p:ph idx="4" type="title"/>
          </p:nvPr>
        </p:nvSpPr>
        <p:spPr>
          <a:xfrm>
            <a:off x="32770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ge422e709f3_0_414"/>
          <p:cNvSpPr txBox="1"/>
          <p:nvPr>
            <p:ph idx="5" type="subTitle"/>
          </p:nvPr>
        </p:nvSpPr>
        <p:spPr>
          <a:xfrm>
            <a:off x="34888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ge422e709f3_0_414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6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22e709f3_0_425"/>
          <p:cNvSpPr/>
          <p:nvPr/>
        </p:nvSpPr>
        <p:spPr>
          <a:xfrm>
            <a:off x="-19050" y="2895600"/>
            <a:ext cx="9182100" cy="23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422e709f3_0_425"/>
          <p:cNvSpPr txBox="1"/>
          <p:nvPr>
            <p:ph type="title"/>
          </p:nvPr>
        </p:nvSpPr>
        <p:spPr>
          <a:xfrm>
            <a:off x="719725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" name="Google Shape;178;ge422e709f3_0_425"/>
          <p:cNvSpPr txBox="1"/>
          <p:nvPr>
            <p:ph idx="1" type="subTitle"/>
          </p:nvPr>
        </p:nvSpPr>
        <p:spPr>
          <a:xfrm>
            <a:off x="719725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ge422e709f3_0_425"/>
          <p:cNvSpPr txBox="1"/>
          <p:nvPr>
            <p:ph idx="2" type="title"/>
          </p:nvPr>
        </p:nvSpPr>
        <p:spPr>
          <a:xfrm>
            <a:off x="6240149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0" name="Google Shape;180;ge422e709f3_0_425"/>
          <p:cNvSpPr txBox="1"/>
          <p:nvPr>
            <p:ph idx="3" type="subTitle"/>
          </p:nvPr>
        </p:nvSpPr>
        <p:spPr>
          <a:xfrm>
            <a:off x="6240151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ge422e709f3_0_425"/>
          <p:cNvSpPr txBox="1"/>
          <p:nvPr>
            <p:ph idx="4" type="title"/>
          </p:nvPr>
        </p:nvSpPr>
        <p:spPr>
          <a:xfrm>
            <a:off x="3480750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ge422e709f3_0_425"/>
          <p:cNvSpPr txBox="1"/>
          <p:nvPr>
            <p:ph idx="5" type="subTitle"/>
          </p:nvPr>
        </p:nvSpPr>
        <p:spPr>
          <a:xfrm>
            <a:off x="3480750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ge422e709f3_0_425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22e709f3_0_434"/>
          <p:cNvSpPr txBox="1"/>
          <p:nvPr>
            <p:ph type="title"/>
          </p:nvPr>
        </p:nvSpPr>
        <p:spPr>
          <a:xfrm>
            <a:off x="195457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ge422e709f3_0_434"/>
          <p:cNvSpPr txBox="1"/>
          <p:nvPr>
            <p:ph idx="1" type="subTitle"/>
          </p:nvPr>
        </p:nvSpPr>
        <p:spPr>
          <a:xfrm>
            <a:off x="134377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ge422e709f3_0_434"/>
          <p:cNvSpPr txBox="1"/>
          <p:nvPr>
            <p:ph idx="2" type="title"/>
          </p:nvPr>
        </p:nvSpPr>
        <p:spPr>
          <a:xfrm>
            <a:off x="1954575" y="332557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ge422e709f3_0_434"/>
          <p:cNvSpPr txBox="1"/>
          <p:nvPr>
            <p:ph idx="3" type="subTitle"/>
          </p:nvPr>
        </p:nvSpPr>
        <p:spPr>
          <a:xfrm>
            <a:off x="1343775" y="3654876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ge422e709f3_0_434"/>
          <p:cNvSpPr txBox="1"/>
          <p:nvPr>
            <p:ph idx="4" type="title"/>
          </p:nvPr>
        </p:nvSpPr>
        <p:spPr>
          <a:xfrm>
            <a:off x="575452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0" name="Google Shape;190;ge422e709f3_0_434"/>
          <p:cNvSpPr txBox="1"/>
          <p:nvPr>
            <p:ph idx="5" type="subTitle"/>
          </p:nvPr>
        </p:nvSpPr>
        <p:spPr>
          <a:xfrm>
            <a:off x="514372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ge422e709f3_0_434"/>
          <p:cNvSpPr txBox="1"/>
          <p:nvPr>
            <p:ph idx="6" type="title"/>
          </p:nvPr>
        </p:nvSpPr>
        <p:spPr>
          <a:xfrm>
            <a:off x="5754525" y="33257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ge422e709f3_0_434"/>
          <p:cNvSpPr txBox="1"/>
          <p:nvPr>
            <p:ph idx="7" type="subTitle"/>
          </p:nvPr>
        </p:nvSpPr>
        <p:spPr>
          <a:xfrm>
            <a:off x="5143725" y="365443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ge422e709f3_0_434"/>
          <p:cNvSpPr txBox="1"/>
          <p:nvPr>
            <p:ph idx="8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422e709f3_0_444"/>
          <p:cNvSpPr/>
          <p:nvPr/>
        </p:nvSpPr>
        <p:spPr>
          <a:xfrm>
            <a:off x="-23475" y="2372860"/>
            <a:ext cx="9167400" cy="278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e422e709f3_0_444"/>
          <p:cNvSpPr txBox="1"/>
          <p:nvPr>
            <p:ph idx="1" type="subTitle"/>
          </p:nvPr>
        </p:nvSpPr>
        <p:spPr>
          <a:xfrm>
            <a:off x="1367327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ge422e709f3_0_444"/>
          <p:cNvSpPr txBox="1"/>
          <p:nvPr>
            <p:ph idx="2" type="subTitle"/>
          </p:nvPr>
        </p:nvSpPr>
        <p:spPr>
          <a:xfrm>
            <a:off x="4675873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ge422e709f3_0_444"/>
          <p:cNvSpPr txBox="1"/>
          <p:nvPr>
            <p:ph type="title"/>
          </p:nvPr>
        </p:nvSpPr>
        <p:spPr>
          <a:xfrm>
            <a:off x="1850627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ge422e709f3_0_444"/>
          <p:cNvSpPr txBox="1"/>
          <p:nvPr>
            <p:ph idx="3" type="title"/>
          </p:nvPr>
        </p:nvSpPr>
        <p:spPr>
          <a:xfrm>
            <a:off x="5159173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0" name="Google Shape;200;ge422e709f3_0_444"/>
          <p:cNvSpPr txBox="1"/>
          <p:nvPr>
            <p:ph idx="4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422e709f3_0_45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2e709f3_0_453"/>
          <p:cNvSpPr txBox="1"/>
          <p:nvPr>
            <p:ph type="title"/>
          </p:nvPr>
        </p:nvSpPr>
        <p:spPr>
          <a:xfrm>
            <a:off x="3781050" y="951300"/>
            <a:ext cx="4629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ge422e709f3_0_45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7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22e709f3_0_456"/>
          <p:cNvSpPr/>
          <p:nvPr/>
        </p:nvSpPr>
        <p:spPr>
          <a:xfrm>
            <a:off x="4629150" y="0"/>
            <a:ext cx="4514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e422e709f3_0_456"/>
          <p:cNvSpPr txBox="1"/>
          <p:nvPr>
            <p:ph idx="1" type="body"/>
          </p:nvPr>
        </p:nvSpPr>
        <p:spPr>
          <a:xfrm>
            <a:off x="5353050" y="1695625"/>
            <a:ext cx="2597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ge422e709f3_0_456"/>
          <p:cNvSpPr txBox="1"/>
          <p:nvPr>
            <p:ph type="title"/>
          </p:nvPr>
        </p:nvSpPr>
        <p:spPr>
          <a:xfrm>
            <a:off x="5147550" y="530725"/>
            <a:ext cx="3477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22e709f3_0_460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ge422e709f3_0_460"/>
          <p:cNvSpPr txBox="1"/>
          <p:nvPr>
            <p:ph idx="1" type="body"/>
          </p:nvPr>
        </p:nvSpPr>
        <p:spPr>
          <a:xfrm>
            <a:off x="713250" y="1958710"/>
            <a:ext cx="300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ge422e709f3_0_460"/>
          <p:cNvSpPr txBox="1"/>
          <p:nvPr/>
        </p:nvSpPr>
        <p:spPr>
          <a:xfrm>
            <a:off x="713250" y="3445310"/>
            <a:ext cx="2828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s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ge422e709f3_0_46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422e709f3_0_460"/>
          <p:cNvSpPr txBox="1"/>
          <p:nvPr>
            <p:ph idx="2" type="subTitle"/>
          </p:nvPr>
        </p:nvSpPr>
        <p:spPr>
          <a:xfrm>
            <a:off x="715925" y="1595095"/>
            <a:ext cx="3007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422e709f3_0_466"/>
          <p:cNvSpPr txBox="1"/>
          <p:nvPr>
            <p:ph idx="1" type="body"/>
          </p:nvPr>
        </p:nvSpPr>
        <p:spPr>
          <a:xfrm>
            <a:off x="713225" y="1348475"/>
            <a:ext cx="57681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ge422e709f3_0_466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Section Header">
  <p:cSld name="2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22e709f3_0_470"/>
          <p:cNvSpPr txBox="1"/>
          <p:nvPr>
            <p:ph idx="1" type="body"/>
          </p:nvPr>
        </p:nvSpPr>
        <p:spPr>
          <a:xfrm>
            <a:off x="4257350" y="944826"/>
            <a:ext cx="48891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sz="2400" u="none" cap="none" strike="noStrike">
                <a:solidFill>
                  <a:srgbClr val="FFFFFF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i="0" sz="1600" u="none" cap="none" strike="noStrike">
                <a:solidFill>
                  <a:srgbClr val="888888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422e709f3_0_300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b="0" i="0" sz="2700" u="none" cap="none" strike="noStrike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2" name="Google Shape;52;ge422e709f3_0_300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b="0" i="0" sz="18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Relationship Id="rId7" Type="http://schemas.openxmlformats.org/officeDocument/2006/relationships/image" Target="../media/image24.png"/><Relationship Id="rId8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094cd4e3e_0_355"/>
          <p:cNvSpPr txBox="1"/>
          <p:nvPr/>
        </p:nvSpPr>
        <p:spPr>
          <a:xfrm>
            <a:off x="2161500" y="3806550"/>
            <a:ext cx="4821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Regresión Lineal Múltiple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7" name="Google Shape;227;ge094cd4e3e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6700" y="1153200"/>
            <a:ext cx="2550600" cy="24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e354b601de_0_0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e354b601de_0_0"/>
          <p:cNvSpPr txBox="1"/>
          <p:nvPr/>
        </p:nvSpPr>
        <p:spPr>
          <a:xfrm>
            <a:off x="5013475" y="27435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Estimación e interpretación</a:t>
            </a:r>
            <a:endParaRPr sz="2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9" name="Google Shape;339;ge354b601de_0_0"/>
          <p:cNvSpPr txBox="1"/>
          <p:nvPr/>
        </p:nvSpPr>
        <p:spPr>
          <a:xfrm>
            <a:off x="5379775" y="1510800"/>
            <a:ext cx="3057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02</a:t>
            </a:r>
            <a:endParaRPr sz="7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40" name="Google Shape;340;ge354b601de_0_0"/>
          <p:cNvSpPr txBox="1"/>
          <p:nvPr/>
        </p:nvSpPr>
        <p:spPr>
          <a:xfrm>
            <a:off x="5190175" y="3528270"/>
            <a:ext cx="3246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Métodos de estimación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Implementación en código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Interpretación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ge354b601de_0_0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094cd4e3e_0_90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Estimación de los parámetros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47" name="Google Shape;347;ge094cd4e3e_0_900"/>
          <p:cNvSpPr txBox="1"/>
          <p:nvPr>
            <p:ph idx="1" type="body"/>
          </p:nvPr>
        </p:nvSpPr>
        <p:spPr>
          <a:xfrm>
            <a:off x="713225" y="1284850"/>
            <a:ext cx="7587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estimación de los parámetros se pueden realizar mediante: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Método de optimización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: descenso de gradiente respecto del Error Cuadrático Medio (ECM)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Estimación de Mínimos Cuadrados Ordinarios (MCO):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hallar una solución a las ecuaciones normales del modelo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ge094cd4e3e_0_90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e094cd4e3e_0_90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e094cd4e3e_0_900"/>
          <p:cNvSpPr txBox="1"/>
          <p:nvPr>
            <p:ph idx="1" type="body"/>
          </p:nvPr>
        </p:nvSpPr>
        <p:spPr>
          <a:xfrm>
            <a:off x="855900" y="3048225"/>
            <a:ext cx="7587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Como existe una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solución única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a este problema ambos métodos deberían llegar a la misma solución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estimación por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MCO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permite obtener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información adicional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sobre las estimaciones de los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parámetros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14664ea6e_0_23"/>
          <p:cNvSpPr txBox="1"/>
          <p:nvPr>
            <p:ph type="title"/>
          </p:nvPr>
        </p:nvSpPr>
        <p:spPr>
          <a:xfrm>
            <a:off x="713225" y="530725"/>
            <a:ext cx="7485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Estimación de los parámetros: código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56" name="Google Shape;356;ge14664ea6e_0_23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14664ea6e_0_23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14664ea6e_0_23"/>
          <p:cNvSpPr txBox="1"/>
          <p:nvPr>
            <p:ph idx="1" type="body"/>
          </p:nvPr>
        </p:nvSpPr>
        <p:spPr>
          <a:xfrm>
            <a:off x="778500" y="1108075"/>
            <a:ext cx="7587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</a:t>
            </a:r>
            <a:r>
              <a:rPr lang="es" sz="1600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las dos librerías más usadas para implementar un modelo lineal son scikit learn y statsmodels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9" name="Google Shape;359;ge14664ea6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88" y="1939513"/>
            <a:ext cx="981912" cy="5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e14664ea6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200" y="1917063"/>
            <a:ext cx="792093" cy="5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e14664ea6e_0_23"/>
          <p:cNvSpPr txBox="1"/>
          <p:nvPr/>
        </p:nvSpPr>
        <p:spPr>
          <a:xfrm>
            <a:off x="713225" y="2571750"/>
            <a:ext cx="35562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 una librería general de Machine Learning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Tiene las herramientas necesarias para implementar y evaluar una regresión lineal múltiple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tiene un enfoque desde la estadística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ge14664ea6e_0_23"/>
          <p:cNvSpPr txBox="1"/>
          <p:nvPr/>
        </p:nvSpPr>
        <p:spPr>
          <a:xfrm>
            <a:off x="4460200" y="2637800"/>
            <a:ext cx="35562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 una librería de modelado estadístico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Tiene las herramientas muy completas para regresión lineal múltiple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tiene una orientación de machine learning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ge14664ea6e_0_23"/>
          <p:cNvSpPr txBox="1"/>
          <p:nvPr/>
        </p:nvSpPr>
        <p:spPr>
          <a:xfrm>
            <a:off x="1877900" y="2037013"/>
            <a:ext cx="19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scikit </a:t>
            </a: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learn</a:t>
            </a:r>
            <a:endParaRPr b="1">
              <a:solidFill>
                <a:srgbClr val="F59410"/>
              </a:solidFill>
            </a:endParaRPr>
          </a:p>
        </p:txBody>
      </p:sp>
      <p:sp>
        <p:nvSpPr>
          <p:cNvPr id="364" name="Google Shape;364;ge14664ea6e_0_23"/>
          <p:cNvSpPr txBox="1"/>
          <p:nvPr/>
        </p:nvSpPr>
        <p:spPr>
          <a:xfrm>
            <a:off x="5365500" y="1988250"/>
            <a:ext cx="182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statsmodels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094cd4e3e_0_91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Estimación</a:t>
            </a:r>
            <a:r>
              <a:rPr lang="es">
                <a:solidFill>
                  <a:srgbClr val="CEA6FF"/>
                </a:solidFill>
              </a:rPr>
              <a:t> de los coeficientes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70" name="Google Shape;370;ge094cd4e3e_0_911"/>
          <p:cNvSpPr txBox="1"/>
          <p:nvPr>
            <p:ph idx="1" type="body"/>
          </p:nvPr>
        </p:nvSpPr>
        <p:spPr>
          <a:xfrm>
            <a:off x="713225" y="1284850"/>
            <a:ext cx="7587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Luego del proceso de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estimación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vamos a contar con valores numéricos de los parámetros: son los coeficientes estimados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ge094cd4e3e_0_91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094cd4e3e_0_91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e094cd4e3e_0_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38" y="2039351"/>
            <a:ext cx="7060984" cy="506625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ge094cd4e3e_0_911"/>
          <p:cNvSpPr txBox="1"/>
          <p:nvPr/>
        </p:nvSpPr>
        <p:spPr>
          <a:xfrm>
            <a:off x="463300" y="3833675"/>
            <a:ext cx="726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 de las ventajas del modelo lineal es la interpretación sencilla y directa de los parámetros estimados</a:t>
            </a:r>
            <a:endParaRPr/>
          </a:p>
        </p:txBody>
      </p:sp>
      <p:pic>
        <p:nvPicPr>
          <p:cNvPr id="375" name="Google Shape;375;ge094cd4e3e_0_9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737" y="2969225"/>
            <a:ext cx="5118401" cy="63980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6" name="Google Shape;376;ge094cd4e3e_0_911"/>
          <p:cNvCxnSpPr>
            <a:stCxn id="373" idx="2"/>
            <a:endCxn id="375" idx="0"/>
          </p:cNvCxnSpPr>
          <p:nvPr/>
        </p:nvCxnSpPr>
        <p:spPr>
          <a:xfrm>
            <a:off x="4070929" y="2545976"/>
            <a:ext cx="0" cy="42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ge094cd4e3e_0_911"/>
          <p:cNvSpPr txBox="1"/>
          <p:nvPr/>
        </p:nvSpPr>
        <p:spPr>
          <a:xfrm>
            <a:off x="4123550" y="2538125"/>
            <a:ext cx="154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estimación</a:t>
            </a:r>
            <a:endParaRPr b="1">
              <a:solidFill>
                <a:srgbClr val="CEA6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328a61c2e_0_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Interpretación de los coeficientes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83" name="Google Shape;383;ge328a61c2e_0_0"/>
          <p:cNvSpPr txBox="1"/>
          <p:nvPr>
            <p:ph idx="1" type="body"/>
          </p:nvPr>
        </p:nvSpPr>
        <p:spPr>
          <a:xfrm>
            <a:off x="713225" y="1748550"/>
            <a:ext cx="7587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el valor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esperado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o promedio de y cuando todas las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variables predictoras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son iguales 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cero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 No siempre tiene un interpretación válida en el contexto del problema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ge328a61c2e_0_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e328a61c2e_0_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e328a61c2e_0_0"/>
          <p:cNvSpPr txBox="1"/>
          <p:nvPr>
            <p:ph idx="1" type="body"/>
          </p:nvPr>
        </p:nvSpPr>
        <p:spPr>
          <a:xfrm>
            <a:off x="713225" y="3350575"/>
            <a:ext cx="7587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 valor esperado o promedio de y cambiará en    unidades cuando X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aumenta en una unidad, dadas el resto de las variables (X) constantes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7" name="Google Shape;387;ge328a61c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00" y="1186550"/>
            <a:ext cx="4191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e328a61c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88" y="2874325"/>
            <a:ext cx="3905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e328a61c2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675" y="3260975"/>
            <a:ext cx="3905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e328a61c2e_0_0"/>
          <p:cNvSpPr txBox="1"/>
          <p:nvPr/>
        </p:nvSpPr>
        <p:spPr>
          <a:xfrm>
            <a:off x="1399050" y="1228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Ordenada al origen</a:t>
            </a:r>
            <a:endParaRPr b="1">
              <a:solidFill>
                <a:srgbClr val="F59410"/>
              </a:solidFill>
            </a:endParaRPr>
          </a:p>
        </p:txBody>
      </p:sp>
      <p:sp>
        <p:nvSpPr>
          <p:cNvPr id="391" name="Google Shape;391;ge328a61c2e_0_0"/>
          <p:cNvSpPr txBox="1"/>
          <p:nvPr/>
        </p:nvSpPr>
        <p:spPr>
          <a:xfrm>
            <a:off x="1312050" y="28743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Pendiente</a:t>
            </a:r>
            <a:endParaRPr b="1">
              <a:solidFill>
                <a:srgbClr val="F5941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14664ea6e_0_41"/>
          <p:cNvSpPr txBox="1"/>
          <p:nvPr>
            <p:ph type="title"/>
          </p:nvPr>
        </p:nvSpPr>
        <p:spPr>
          <a:xfrm>
            <a:off x="681125" y="530725"/>
            <a:ext cx="7651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Interpretación de los coeficientes: ejemplo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97" name="Google Shape;397;ge14664ea6e_0_41"/>
          <p:cNvSpPr txBox="1"/>
          <p:nvPr>
            <p:ph idx="1" type="body"/>
          </p:nvPr>
        </p:nvSpPr>
        <p:spPr>
          <a:xfrm>
            <a:off x="647175" y="1356600"/>
            <a:ext cx="65340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Supongamos que definimos un modelo para estimar el precio de propiedades en base a la superficie total (medida en metros cuadrados) y la cantidad de baños. Su especificación es: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ge14664ea6e_0_4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e14664ea6e_0_4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e14664ea6e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25" y="2598575"/>
            <a:ext cx="55530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14664ea6e_0_41"/>
          <p:cNvSpPr txBox="1"/>
          <p:nvPr>
            <p:ph idx="1" type="body"/>
          </p:nvPr>
        </p:nvSpPr>
        <p:spPr>
          <a:xfrm>
            <a:off x="713225" y="3259700"/>
            <a:ext cx="758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Luego del proceso de estimación obtenemos: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2" name="Google Shape;402;ge14664ea6e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800" y="3875250"/>
            <a:ext cx="65341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e14664ea6e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251" y="1439425"/>
            <a:ext cx="899800" cy="8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3380f015c_0_3"/>
          <p:cNvSpPr txBox="1"/>
          <p:nvPr>
            <p:ph type="title"/>
          </p:nvPr>
        </p:nvSpPr>
        <p:spPr>
          <a:xfrm>
            <a:off x="681125" y="530725"/>
            <a:ext cx="7651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Interpretación de los coeficientes: ejemplo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09" name="Google Shape;409;ge3380f015c_0_3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e3380f015c_0_3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e3380f015c_0_3"/>
          <p:cNvSpPr txBox="1"/>
          <p:nvPr>
            <p:ph idx="1" type="body"/>
          </p:nvPr>
        </p:nvSpPr>
        <p:spPr>
          <a:xfrm>
            <a:off x="681125" y="1664525"/>
            <a:ext cx="758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El valor esperado/promedio/predicho de una propiedad sin superficie ni baños es de </a:t>
            </a:r>
            <a:r>
              <a:rPr b="1" lang="es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-107213 </a:t>
            </a:r>
            <a:r>
              <a:rPr b="1" lang="es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dólares</a:t>
            </a:r>
            <a:endParaRPr b="1"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2" name="Google Shape;412;ge3380f015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172400"/>
            <a:ext cx="16097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e3380f015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2303425"/>
            <a:ext cx="12858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e3380f015c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325" y="3581225"/>
            <a:ext cx="1438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e3380f015c_0_3"/>
          <p:cNvSpPr txBox="1"/>
          <p:nvPr/>
        </p:nvSpPr>
        <p:spPr>
          <a:xfrm>
            <a:off x="713225" y="2770150"/>
            <a:ext cx="74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 valor esperado/promedio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/predicho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 una propiedad </a:t>
            </a:r>
            <a:r>
              <a:rPr b="1" lang="es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aumenta en 2069 </a:t>
            </a:r>
            <a:r>
              <a:rPr b="1" lang="es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dólares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frente a un aumento de 1 metro cuadrado de la superficie total dada la cantidad de baños</a:t>
            </a:r>
            <a:endParaRPr sz="1200"/>
          </a:p>
        </p:txBody>
      </p:sp>
      <p:sp>
        <p:nvSpPr>
          <p:cNvPr id="416" name="Google Shape;416;ge3380f015c_0_3"/>
          <p:cNvSpPr txBox="1"/>
          <p:nvPr/>
        </p:nvSpPr>
        <p:spPr>
          <a:xfrm>
            <a:off x="793025" y="4047950"/>
            <a:ext cx="74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 valor 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esperado/promedio/predicho 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 una propiedad </a:t>
            </a:r>
            <a:r>
              <a:rPr b="1" lang="es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aumenta</a:t>
            </a:r>
            <a:r>
              <a:rPr b="1" lang="es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en 113359 dólares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frente a un aumento de 1 baño dada la superficie total</a:t>
            </a:r>
            <a:endParaRPr sz="1200"/>
          </a:p>
        </p:txBody>
      </p:sp>
      <p:pic>
        <p:nvPicPr>
          <p:cNvPr id="417" name="Google Shape;417;ge3380f015c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25" y="2307450"/>
            <a:ext cx="457201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3380f015c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924" y="3560472"/>
            <a:ext cx="508200" cy="5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e3380f015c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925" y="1207325"/>
            <a:ext cx="457201" cy="4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e354b601de_0_8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e354b601de_0_8"/>
          <p:cNvSpPr txBox="1"/>
          <p:nvPr/>
        </p:nvSpPr>
        <p:spPr>
          <a:xfrm>
            <a:off x="5013475" y="27435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Variables categóricas</a:t>
            </a:r>
            <a:endParaRPr sz="2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6" name="Google Shape;426;ge354b601de_0_8"/>
          <p:cNvSpPr txBox="1"/>
          <p:nvPr/>
        </p:nvSpPr>
        <p:spPr>
          <a:xfrm>
            <a:off x="5379775" y="1510800"/>
            <a:ext cx="3057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03</a:t>
            </a:r>
            <a:endParaRPr sz="7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427" name="Google Shape;427;ge354b601de_0_8"/>
          <p:cNvSpPr txBox="1"/>
          <p:nvPr/>
        </p:nvSpPr>
        <p:spPr>
          <a:xfrm>
            <a:off x="5190175" y="3528266"/>
            <a:ext cx="32469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Variables binarias</a:t>
            </a:r>
            <a:b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Trampa Dummy</a:t>
            </a:r>
            <a:b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Variables con </a:t>
            </a: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múltiples</a:t>
            </a: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categorías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ge354b601de_0_8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094cd4e3e_0_92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Variables categóricas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34" name="Google Shape;434;ge094cd4e3e_0_920"/>
          <p:cNvSpPr txBox="1"/>
          <p:nvPr>
            <p:ph idx="1" type="body"/>
          </p:nvPr>
        </p:nvSpPr>
        <p:spPr>
          <a:xfrm>
            <a:off x="713225" y="1284850"/>
            <a:ext cx="75870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Las variables categóricas son aquellas que tienen una cantidad finita de valores posibles (categorías). Pueden ser: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ge094cd4e3e_0_92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e094cd4e3e_0_92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e094cd4e3e_0_920"/>
          <p:cNvSpPr txBox="1"/>
          <p:nvPr/>
        </p:nvSpPr>
        <p:spPr>
          <a:xfrm>
            <a:off x="834775" y="2361225"/>
            <a:ext cx="2922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Binarias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ienen dos categorías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Por ejemplo: si una propiedad es un departamento o no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ge094cd4e3e_0_920"/>
          <p:cNvSpPr txBox="1"/>
          <p:nvPr/>
        </p:nvSpPr>
        <p:spPr>
          <a:xfrm>
            <a:off x="4572000" y="2311700"/>
            <a:ext cx="38502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Multiclase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ienen tres o más categorías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Por ejemplo: si una propiedad es un departamento, condominio o casa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422e709f3_0_24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Variables binarias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44" name="Google Shape;444;ge422e709f3_0_24"/>
          <p:cNvSpPr txBox="1"/>
          <p:nvPr>
            <p:ph idx="1" type="body"/>
          </p:nvPr>
        </p:nvSpPr>
        <p:spPr>
          <a:xfrm>
            <a:off x="713225" y="1284850"/>
            <a:ext cx="7587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Una variable binaria indica si una observación presenta un determinado atributo o no: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5" name="Google Shape;445;ge422e709f3_0_2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e422e709f3_0_2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e422e709f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25" y="2127175"/>
            <a:ext cx="5248001" cy="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e422e709f3_0_24"/>
          <p:cNvSpPr txBox="1"/>
          <p:nvPr>
            <p:ph idx="1" type="body"/>
          </p:nvPr>
        </p:nvSpPr>
        <p:spPr>
          <a:xfrm>
            <a:off x="713225" y="3048525"/>
            <a:ext cx="7587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Observemos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cómo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incluimos una variable binaria en un modelo de regresión múltiple y cómo se interpreta su coeficiente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422e709f3_0_283"/>
          <p:cNvSpPr txBox="1"/>
          <p:nvPr>
            <p:ph idx="1" type="subTitle"/>
          </p:nvPr>
        </p:nvSpPr>
        <p:spPr>
          <a:xfrm>
            <a:off x="4936350" y="15305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Definición, S</a:t>
            </a:r>
            <a:r>
              <a:rPr lang="es" sz="1000"/>
              <a:t>upuestos del modelo (Gauss-Markov), Fórmula del modelo</a:t>
            </a:r>
            <a:endParaRPr sz="1000"/>
          </a:p>
        </p:txBody>
      </p:sp>
      <p:sp>
        <p:nvSpPr>
          <p:cNvPr id="233" name="Google Shape;233;ge422e709f3_0_283"/>
          <p:cNvSpPr txBox="1"/>
          <p:nvPr>
            <p:ph idx="5" type="title"/>
          </p:nvPr>
        </p:nvSpPr>
        <p:spPr>
          <a:xfrm>
            <a:off x="4936350" y="1131150"/>
            <a:ext cx="3390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Regresión Lineal Múltiple</a:t>
            </a:r>
            <a:endParaRPr/>
          </a:p>
        </p:txBody>
      </p:sp>
      <p:sp>
        <p:nvSpPr>
          <p:cNvPr id="234" name="Google Shape;234;ge422e709f3_0_283"/>
          <p:cNvSpPr txBox="1"/>
          <p:nvPr>
            <p:ph type="title"/>
          </p:nvPr>
        </p:nvSpPr>
        <p:spPr>
          <a:xfrm>
            <a:off x="4936350" y="1894175"/>
            <a:ext cx="3510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Estimación e interpretación</a:t>
            </a:r>
            <a:endParaRPr/>
          </a:p>
        </p:txBody>
      </p:sp>
      <p:sp>
        <p:nvSpPr>
          <p:cNvPr id="235" name="Google Shape;235;ge422e709f3_0_283"/>
          <p:cNvSpPr txBox="1"/>
          <p:nvPr>
            <p:ph idx="13" type="subTitle"/>
          </p:nvPr>
        </p:nvSpPr>
        <p:spPr>
          <a:xfrm>
            <a:off x="4936350" y="2239949"/>
            <a:ext cx="2454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Métodos de estimación, Implementación en código, Interpretación</a:t>
            </a:r>
            <a:endParaRPr sz="1000"/>
          </a:p>
        </p:txBody>
      </p:sp>
      <p:sp>
        <p:nvSpPr>
          <p:cNvPr id="236" name="Google Shape;236;ge422e709f3_0_283"/>
          <p:cNvSpPr txBox="1"/>
          <p:nvPr>
            <p:ph idx="2" type="title"/>
          </p:nvPr>
        </p:nvSpPr>
        <p:spPr>
          <a:xfrm>
            <a:off x="4327946" y="11311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37" name="Google Shape;237;ge422e709f3_0_283"/>
          <p:cNvSpPr txBox="1"/>
          <p:nvPr>
            <p:ph idx="3" type="title"/>
          </p:nvPr>
        </p:nvSpPr>
        <p:spPr>
          <a:xfrm>
            <a:off x="4327946" y="19228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38" name="Google Shape;238;ge422e709f3_0_283"/>
          <p:cNvSpPr txBox="1"/>
          <p:nvPr>
            <p:ph idx="6" type="title"/>
          </p:nvPr>
        </p:nvSpPr>
        <p:spPr>
          <a:xfrm>
            <a:off x="4936350" y="27713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"/>
              <a:t>Variables categóricas</a:t>
            </a:r>
            <a:endParaRPr/>
          </a:p>
        </p:txBody>
      </p:sp>
      <p:sp>
        <p:nvSpPr>
          <p:cNvPr id="239" name="Google Shape;239;ge422e709f3_0_283"/>
          <p:cNvSpPr txBox="1"/>
          <p:nvPr>
            <p:ph idx="9" type="subTitle"/>
          </p:nvPr>
        </p:nvSpPr>
        <p:spPr>
          <a:xfrm>
            <a:off x="4985550" y="3107780"/>
            <a:ext cx="2454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" sz="1000"/>
              <a:t>Variables binarias, Interpretación, Interacción con variables numéricas, Trampa dummy, Variables con múltiples clases</a:t>
            </a:r>
            <a:endParaRPr/>
          </a:p>
        </p:txBody>
      </p:sp>
      <p:sp>
        <p:nvSpPr>
          <p:cNvPr id="240" name="Google Shape;240;ge422e709f3_0_283"/>
          <p:cNvSpPr txBox="1"/>
          <p:nvPr>
            <p:ph idx="4" type="title"/>
          </p:nvPr>
        </p:nvSpPr>
        <p:spPr>
          <a:xfrm>
            <a:off x="4936349" y="3563025"/>
            <a:ext cx="3390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Evaluación del modelo</a:t>
            </a:r>
            <a:endParaRPr/>
          </a:p>
        </p:txBody>
      </p:sp>
      <p:sp>
        <p:nvSpPr>
          <p:cNvPr id="241" name="Google Shape;241;ge422e709f3_0_283"/>
          <p:cNvSpPr txBox="1"/>
          <p:nvPr>
            <p:ph idx="14" type="subTitle"/>
          </p:nvPr>
        </p:nvSpPr>
        <p:spPr>
          <a:xfrm>
            <a:off x="4936348" y="399507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/>
              <a:t>Test de significatividad individual y global, R-cuadrado, métricas de error de predicción</a:t>
            </a:r>
            <a:endParaRPr/>
          </a:p>
        </p:txBody>
      </p:sp>
      <p:sp>
        <p:nvSpPr>
          <p:cNvPr id="242" name="Google Shape;242;ge422e709f3_0_283"/>
          <p:cNvSpPr txBox="1"/>
          <p:nvPr>
            <p:ph idx="7" type="title"/>
          </p:nvPr>
        </p:nvSpPr>
        <p:spPr>
          <a:xfrm>
            <a:off x="4327946" y="27713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43" name="Google Shape;243;ge422e709f3_0_283"/>
          <p:cNvSpPr txBox="1"/>
          <p:nvPr>
            <p:ph idx="8" type="title"/>
          </p:nvPr>
        </p:nvSpPr>
        <p:spPr>
          <a:xfrm>
            <a:off x="4327946" y="3563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44" name="Google Shape;244;ge422e709f3_0_283"/>
          <p:cNvSpPr txBox="1"/>
          <p:nvPr>
            <p:ph idx="15" type="title"/>
          </p:nvPr>
        </p:nvSpPr>
        <p:spPr>
          <a:xfrm>
            <a:off x="4327950" y="530725"/>
            <a:ext cx="3769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solidFill>
                  <a:srgbClr val="CEA6FF"/>
                </a:solidFill>
              </a:rPr>
              <a:t>EN ESTA CLASE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245" name="Google Shape;245;ge422e709f3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752" y="530725"/>
            <a:ext cx="1915473" cy="1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e422e709f3_0_283"/>
          <p:cNvSpPr txBox="1"/>
          <p:nvPr>
            <p:ph idx="4" type="title"/>
          </p:nvPr>
        </p:nvSpPr>
        <p:spPr>
          <a:xfrm>
            <a:off x="4936349" y="4325025"/>
            <a:ext cx="3390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Diagnóstico</a:t>
            </a:r>
            <a:r>
              <a:rPr lang="es"/>
              <a:t> del modelo</a:t>
            </a:r>
            <a:endParaRPr/>
          </a:p>
        </p:txBody>
      </p:sp>
      <p:sp>
        <p:nvSpPr>
          <p:cNvPr id="247" name="Google Shape;247;ge422e709f3_0_283"/>
          <p:cNvSpPr txBox="1"/>
          <p:nvPr>
            <p:ph idx="14" type="subTitle"/>
          </p:nvPr>
        </p:nvSpPr>
        <p:spPr>
          <a:xfrm>
            <a:off x="4936348" y="475707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/>
              <a:t>Principales problemas, Gráfico predicción vs residuos</a:t>
            </a:r>
            <a:endParaRPr/>
          </a:p>
        </p:txBody>
      </p:sp>
      <p:sp>
        <p:nvSpPr>
          <p:cNvPr id="248" name="Google Shape;248;ge422e709f3_0_283"/>
          <p:cNvSpPr txBox="1"/>
          <p:nvPr>
            <p:ph idx="8" type="title"/>
          </p:nvPr>
        </p:nvSpPr>
        <p:spPr>
          <a:xfrm>
            <a:off x="4327946" y="4325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422e709f3_0_33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Regresión con v</a:t>
            </a:r>
            <a:r>
              <a:rPr lang="es">
                <a:solidFill>
                  <a:srgbClr val="CEA6FF"/>
                </a:solidFill>
              </a:rPr>
              <a:t>ariables binarias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54" name="Google Shape;454;ge422e709f3_0_33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e422e709f3_0_33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e422e709f3_0_33"/>
          <p:cNvSpPr txBox="1"/>
          <p:nvPr>
            <p:ph idx="1" type="body"/>
          </p:nvPr>
        </p:nvSpPr>
        <p:spPr>
          <a:xfrm>
            <a:off x="713225" y="2732300"/>
            <a:ext cx="758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Si X</a:t>
            </a:r>
            <a:r>
              <a:rPr baseline="-25000" i="1" lang="es" sz="1600">
                <a:latin typeface="Roboto Mono"/>
                <a:ea typeface="Roboto Mono"/>
                <a:cs typeface="Roboto Mono"/>
                <a:sym typeface="Roboto Mono"/>
              </a:rPr>
              <a:t>binaria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= 0: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7" name="Google Shape;457;ge422e709f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650" y="1600525"/>
            <a:ext cx="4457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e422e709f3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975" y="3227875"/>
            <a:ext cx="2667370" cy="438150"/>
          </a:xfrm>
          <a:prstGeom prst="rect">
            <a:avLst/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ge422e709f3_0_33"/>
          <p:cNvSpPr txBox="1"/>
          <p:nvPr>
            <p:ph idx="1" type="body"/>
          </p:nvPr>
        </p:nvSpPr>
        <p:spPr>
          <a:xfrm>
            <a:off x="696725" y="3717325"/>
            <a:ext cx="758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Si X</a:t>
            </a:r>
            <a:r>
              <a:rPr baseline="-25000" i="1" lang="es" sz="1600">
                <a:latin typeface="Roboto Mono"/>
                <a:ea typeface="Roboto Mono"/>
                <a:cs typeface="Roboto Mono"/>
                <a:sym typeface="Roboto Mono"/>
              </a:rPr>
              <a:t>binaria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= 1: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0" name="Google Shape;460;ge422e709f3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575" y="4200200"/>
            <a:ext cx="3638550" cy="428625"/>
          </a:xfrm>
          <a:prstGeom prst="rect">
            <a:avLst/>
          </a:prstGeom>
          <a:noFill/>
          <a:ln cap="flat" cmpd="sng" w="19050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ge422e709f3_0_33"/>
          <p:cNvSpPr txBox="1"/>
          <p:nvPr>
            <p:ph idx="1" type="body"/>
          </p:nvPr>
        </p:nvSpPr>
        <p:spPr>
          <a:xfrm>
            <a:off x="461075" y="1162222"/>
            <a:ext cx="7587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Definimos un modelo con una variable continua y una binaria: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ge422e709f3_0_33"/>
          <p:cNvSpPr txBox="1"/>
          <p:nvPr>
            <p:ph idx="1" type="body"/>
          </p:nvPr>
        </p:nvSpPr>
        <p:spPr>
          <a:xfrm>
            <a:off x="461075" y="2166334"/>
            <a:ext cx="7587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Las dos situaciones posibles respecto a la variable son: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22e709f3_0_4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Regresión con variables binarias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68" name="Google Shape;468;ge422e709f3_0_4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e422e709f3_0_4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ge422e709f3_0_47"/>
          <p:cNvCxnSpPr/>
          <p:nvPr/>
        </p:nvCxnSpPr>
        <p:spPr>
          <a:xfrm>
            <a:off x="1817275" y="1522000"/>
            <a:ext cx="600" cy="25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ge422e709f3_0_47"/>
          <p:cNvCxnSpPr/>
          <p:nvPr/>
        </p:nvCxnSpPr>
        <p:spPr>
          <a:xfrm flipH="1">
            <a:off x="1817950" y="4090375"/>
            <a:ext cx="28071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ge422e709f3_0_47"/>
          <p:cNvCxnSpPr/>
          <p:nvPr/>
        </p:nvCxnSpPr>
        <p:spPr>
          <a:xfrm flipH="1" rot="10800000">
            <a:off x="1825550" y="2510700"/>
            <a:ext cx="2782200" cy="867000"/>
          </a:xfrm>
          <a:prstGeom prst="straightConnector1">
            <a:avLst/>
          </a:prstGeom>
          <a:noFill/>
          <a:ln cap="flat" cmpd="sng" w="28575">
            <a:solidFill>
              <a:srgbClr val="F5941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ge422e709f3_0_47"/>
          <p:cNvCxnSpPr/>
          <p:nvPr/>
        </p:nvCxnSpPr>
        <p:spPr>
          <a:xfrm flipH="1" rot="10800000">
            <a:off x="1825550" y="1672500"/>
            <a:ext cx="2782200" cy="867000"/>
          </a:xfrm>
          <a:prstGeom prst="straightConnector1">
            <a:avLst/>
          </a:prstGeom>
          <a:noFill/>
          <a:ln cap="flat" cmpd="sng" w="28575">
            <a:solidFill>
              <a:srgbClr val="CEA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ge422e709f3_0_47"/>
          <p:cNvSpPr/>
          <p:nvPr/>
        </p:nvSpPr>
        <p:spPr>
          <a:xfrm>
            <a:off x="1528325" y="3396125"/>
            <a:ext cx="181500" cy="69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e422e709f3_0_47"/>
          <p:cNvSpPr/>
          <p:nvPr/>
        </p:nvSpPr>
        <p:spPr>
          <a:xfrm>
            <a:off x="1048250" y="2539500"/>
            <a:ext cx="181500" cy="1550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e422e709f3_0_47"/>
          <p:cNvSpPr/>
          <p:nvPr/>
        </p:nvSpPr>
        <p:spPr>
          <a:xfrm>
            <a:off x="1528325" y="2597100"/>
            <a:ext cx="181500" cy="69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e422e709f3_0_47"/>
          <p:cNvSpPr txBox="1"/>
          <p:nvPr/>
        </p:nvSpPr>
        <p:spPr>
          <a:xfrm>
            <a:off x="1090213" y="2765775"/>
            <a:ext cx="56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bin</a:t>
            </a:r>
            <a:endParaRPr/>
          </a:p>
        </p:txBody>
      </p:sp>
      <p:sp>
        <p:nvSpPr>
          <p:cNvPr id="478" name="Google Shape;478;ge422e709f3_0_47"/>
          <p:cNvSpPr txBox="1"/>
          <p:nvPr/>
        </p:nvSpPr>
        <p:spPr>
          <a:xfrm>
            <a:off x="75275" y="3099300"/>
            <a:ext cx="8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bin</a:t>
            </a:r>
            <a:endParaRPr/>
          </a:p>
        </p:txBody>
      </p:sp>
      <p:sp>
        <p:nvSpPr>
          <p:cNvPr id="479" name="Google Shape;479;ge422e709f3_0_47"/>
          <p:cNvSpPr txBox="1"/>
          <p:nvPr/>
        </p:nvSpPr>
        <p:spPr>
          <a:xfrm>
            <a:off x="1151025" y="352767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/>
          </a:p>
        </p:txBody>
      </p:sp>
      <p:pic>
        <p:nvPicPr>
          <p:cNvPr id="480" name="Google Shape;480;ge422e709f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475" y="2275300"/>
            <a:ext cx="1959059" cy="321800"/>
          </a:xfrm>
          <a:prstGeom prst="rect">
            <a:avLst/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ge422e709f3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950" y="1453000"/>
            <a:ext cx="2731825" cy="321800"/>
          </a:xfrm>
          <a:prstGeom prst="rect">
            <a:avLst/>
          </a:prstGeom>
          <a:noFill/>
          <a:ln cap="flat" cmpd="sng" w="19050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ge422e709f3_0_47"/>
          <p:cNvSpPr txBox="1"/>
          <p:nvPr/>
        </p:nvSpPr>
        <p:spPr>
          <a:xfrm>
            <a:off x="1315750" y="1522000"/>
            <a:ext cx="3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i="1"/>
          </a:p>
        </p:txBody>
      </p:sp>
      <p:sp>
        <p:nvSpPr>
          <p:cNvPr id="483" name="Google Shape;483;ge422e709f3_0_47"/>
          <p:cNvSpPr txBox="1"/>
          <p:nvPr/>
        </p:nvSpPr>
        <p:spPr>
          <a:xfrm>
            <a:off x="4275225" y="413727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i="1"/>
          </a:p>
        </p:txBody>
      </p:sp>
      <p:sp>
        <p:nvSpPr>
          <p:cNvPr id="484" name="Google Shape;484;ge422e709f3_0_47"/>
          <p:cNvSpPr txBox="1"/>
          <p:nvPr/>
        </p:nvSpPr>
        <p:spPr>
          <a:xfrm>
            <a:off x="4985613" y="3158375"/>
            <a:ext cx="340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 la observación presenta la variable binaria se produce un </a:t>
            </a: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desplazamiento en la ordenada al origen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ge422e709f3_0_47"/>
          <p:cNvSpPr txBox="1"/>
          <p:nvPr/>
        </p:nvSpPr>
        <p:spPr>
          <a:xfrm>
            <a:off x="3240150" y="209992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</p:txBody>
      </p:sp>
      <p:cxnSp>
        <p:nvCxnSpPr>
          <p:cNvPr id="486" name="Google Shape;486;ge422e709f3_0_47"/>
          <p:cNvCxnSpPr/>
          <p:nvPr/>
        </p:nvCxnSpPr>
        <p:spPr>
          <a:xfrm>
            <a:off x="2774850" y="2281725"/>
            <a:ext cx="42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e422e709f3_0_47"/>
          <p:cNvCxnSpPr/>
          <p:nvPr/>
        </p:nvCxnSpPr>
        <p:spPr>
          <a:xfrm flipH="1">
            <a:off x="3187650" y="2099925"/>
            <a:ext cx="8400" cy="18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8" name="Google Shape;488;ge422e709f3_0_47"/>
          <p:cNvSpPr txBox="1"/>
          <p:nvPr/>
        </p:nvSpPr>
        <p:spPr>
          <a:xfrm>
            <a:off x="3240150" y="293812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</p:txBody>
      </p:sp>
      <p:cxnSp>
        <p:nvCxnSpPr>
          <p:cNvPr id="489" name="Google Shape;489;ge422e709f3_0_47"/>
          <p:cNvCxnSpPr/>
          <p:nvPr/>
        </p:nvCxnSpPr>
        <p:spPr>
          <a:xfrm>
            <a:off x="2774850" y="3119925"/>
            <a:ext cx="42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0" name="Google Shape;490;ge422e709f3_0_47"/>
          <p:cNvCxnSpPr/>
          <p:nvPr/>
        </p:nvCxnSpPr>
        <p:spPr>
          <a:xfrm flipH="1">
            <a:off x="3187650" y="2938125"/>
            <a:ext cx="8400" cy="18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422e709f3_0_75"/>
          <p:cNvSpPr txBox="1"/>
          <p:nvPr>
            <p:ph type="title"/>
          </p:nvPr>
        </p:nvSpPr>
        <p:spPr>
          <a:xfrm>
            <a:off x="681125" y="530725"/>
            <a:ext cx="7651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Interpretación de los coeficientes: ejemplo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96" name="Google Shape;496;ge422e709f3_0_75"/>
          <p:cNvSpPr txBox="1"/>
          <p:nvPr>
            <p:ph idx="1" type="body"/>
          </p:nvPr>
        </p:nvSpPr>
        <p:spPr>
          <a:xfrm>
            <a:off x="496325" y="1356600"/>
            <a:ext cx="66849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Supongamos que definimos un modelo para estimar el precio de propiedades en base a la superficie total (medida en metros cuadrados) y si tiene pileta o no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ge422e709f3_0_75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e422e709f3_0_75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e422e709f3_0_75"/>
          <p:cNvSpPr txBox="1"/>
          <p:nvPr>
            <p:ph idx="1" type="body"/>
          </p:nvPr>
        </p:nvSpPr>
        <p:spPr>
          <a:xfrm>
            <a:off x="681125" y="2843125"/>
            <a:ext cx="758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variable binaria es: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0" name="Google Shape;500;ge422e709f3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476" y="1282575"/>
            <a:ext cx="899800" cy="8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e422e709f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125" y="2350975"/>
            <a:ext cx="4915296" cy="5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e422e709f3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925" y="3282025"/>
            <a:ext cx="3493361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e422e709f3_0_75"/>
          <p:cNvSpPr txBox="1"/>
          <p:nvPr>
            <p:ph idx="1" type="body"/>
          </p:nvPr>
        </p:nvSpPr>
        <p:spPr>
          <a:xfrm>
            <a:off x="713225" y="3945500"/>
            <a:ext cx="758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Luego del proceso de estimación obtenemos: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ge422e709f3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200" y="4500000"/>
            <a:ext cx="6069649" cy="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422e709f3_0_477"/>
          <p:cNvSpPr txBox="1"/>
          <p:nvPr>
            <p:ph type="title"/>
          </p:nvPr>
        </p:nvSpPr>
        <p:spPr>
          <a:xfrm>
            <a:off x="681125" y="530725"/>
            <a:ext cx="7651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Interpretación de los coeficientes: ejemplo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10" name="Google Shape;510;ge422e709f3_0_47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e422e709f3_0_47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e422e709f3_0_477"/>
          <p:cNvSpPr txBox="1"/>
          <p:nvPr>
            <p:ph idx="1" type="body"/>
          </p:nvPr>
        </p:nvSpPr>
        <p:spPr>
          <a:xfrm>
            <a:off x="681125" y="1664525"/>
            <a:ext cx="758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El valor esperado de una propiedad sin superficie y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sin pileta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 es </a:t>
            </a:r>
            <a:r>
              <a:rPr b="1" lang="es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-80000 dólares</a:t>
            </a:r>
            <a:endParaRPr b="1"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ge422e709f3_0_477"/>
          <p:cNvSpPr txBox="1"/>
          <p:nvPr/>
        </p:nvSpPr>
        <p:spPr>
          <a:xfrm>
            <a:off x="713225" y="2770150"/>
            <a:ext cx="74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 valor esperado de una propiedad </a:t>
            </a:r>
            <a:r>
              <a:rPr b="1" lang="es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aumenta en 2500 dólares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frente a un aumento de 1 metro cuadrado de la superficie total tanto si tiene pileta como si no</a:t>
            </a:r>
            <a:endParaRPr sz="1200"/>
          </a:p>
        </p:txBody>
      </p:sp>
      <p:sp>
        <p:nvSpPr>
          <p:cNvPr id="514" name="Google Shape;514;ge422e709f3_0_477"/>
          <p:cNvSpPr txBox="1"/>
          <p:nvPr/>
        </p:nvSpPr>
        <p:spPr>
          <a:xfrm>
            <a:off x="793025" y="4047950"/>
            <a:ext cx="74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 valor esperado de una propiedad </a:t>
            </a:r>
            <a:r>
              <a:rPr b="1" lang="es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aumenta en 100000 dólares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si tiene pileta dada la superficie total</a:t>
            </a:r>
            <a:endParaRPr sz="1200"/>
          </a:p>
        </p:txBody>
      </p:sp>
      <p:pic>
        <p:nvPicPr>
          <p:cNvPr id="515" name="Google Shape;515;ge422e709f3_0_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5" y="2307450"/>
            <a:ext cx="457201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e422e709f3_0_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25" y="1207325"/>
            <a:ext cx="457201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e422e709f3_0_4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7" y="3560487"/>
            <a:ext cx="508200" cy="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e422e709f3_0_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75" y="1207325"/>
            <a:ext cx="140900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e422e709f3_0_4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276" y="2357350"/>
            <a:ext cx="101859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e422e709f3_0_4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276" y="3635875"/>
            <a:ext cx="1103969" cy="3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3795f5681_0_32"/>
          <p:cNvSpPr txBox="1"/>
          <p:nvPr>
            <p:ph type="title"/>
          </p:nvPr>
        </p:nvSpPr>
        <p:spPr>
          <a:xfrm>
            <a:off x="713225" y="530725"/>
            <a:ext cx="7403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Interacción variable binaria con numérica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26" name="Google Shape;526;ge3795f5681_0_32"/>
          <p:cNvSpPr txBox="1"/>
          <p:nvPr>
            <p:ph idx="1" type="body"/>
          </p:nvPr>
        </p:nvSpPr>
        <p:spPr>
          <a:xfrm>
            <a:off x="713225" y="1132450"/>
            <a:ext cx="75870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posible definir una interacción entre una variable binaria con una numérica creando un nuevo término. El modelo es: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Google Shape;527;ge3795f5681_0_32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e3795f5681_0_32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e3795f5681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75" y="2054275"/>
            <a:ext cx="74295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e3795f5681_0_32"/>
          <p:cNvSpPr txBox="1"/>
          <p:nvPr>
            <p:ph idx="1" type="body"/>
          </p:nvPr>
        </p:nvSpPr>
        <p:spPr>
          <a:xfrm>
            <a:off x="713225" y="2884700"/>
            <a:ext cx="175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Si X</a:t>
            </a:r>
            <a:r>
              <a:rPr baseline="-25000" i="1" lang="es" sz="1600">
                <a:latin typeface="Roboto Mono"/>
                <a:ea typeface="Roboto Mono"/>
                <a:cs typeface="Roboto Mono"/>
                <a:sym typeface="Roboto Mono"/>
              </a:rPr>
              <a:t>binaria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= 0: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1" name="Google Shape;531;ge3795f568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975" y="3304075"/>
            <a:ext cx="2667370" cy="438150"/>
          </a:xfrm>
          <a:prstGeom prst="rect">
            <a:avLst/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2" name="Google Shape;532;ge3795f5681_0_32"/>
          <p:cNvSpPr txBox="1"/>
          <p:nvPr>
            <p:ph idx="1" type="body"/>
          </p:nvPr>
        </p:nvSpPr>
        <p:spPr>
          <a:xfrm>
            <a:off x="696725" y="3869725"/>
            <a:ext cx="758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Si X</a:t>
            </a:r>
            <a:r>
              <a:rPr baseline="-25000" i="1" lang="es" sz="1600">
                <a:latin typeface="Roboto Mono"/>
                <a:ea typeface="Roboto Mono"/>
                <a:cs typeface="Roboto Mono"/>
                <a:sym typeface="Roboto Mono"/>
              </a:rPr>
              <a:t>binaria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= 1: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3" name="Google Shape;533;ge3795f5681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250" y="4398325"/>
            <a:ext cx="5238750" cy="533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4" name="Google Shape;534;ge3795f5681_0_32"/>
          <p:cNvSpPr/>
          <p:nvPr/>
        </p:nvSpPr>
        <p:spPr>
          <a:xfrm rot="5400000">
            <a:off x="7340875" y="1849350"/>
            <a:ext cx="172800" cy="144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e3795f5681_0_32"/>
          <p:cNvSpPr txBox="1"/>
          <p:nvPr>
            <p:ph idx="1" type="body"/>
          </p:nvPr>
        </p:nvSpPr>
        <p:spPr>
          <a:xfrm>
            <a:off x="7079675" y="2713113"/>
            <a:ext cx="1141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600">
                <a:latin typeface="Roboto Mono"/>
                <a:ea typeface="Roboto Mono"/>
                <a:cs typeface="Roboto Mono"/>
                <a:sym typeface="Roboto Mono"/>
              </a:rPr>
              <a:t>interaccion</a:t>
            </a:r>
            <a:endParaRPr i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3795f5681_0_49"/>
          <p:cNvSpPr txBox="1"/>
          <p:nvPr>
            <p:ph type="title"/>
          </p:nvPr>
        </p:nvSpPr>
        <p:spPr>
          <a:xfrm>
            <a:off x="713225" y="530725"/>
            <a:ext cx="7403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Interacción variable binaria con numérica</a:t>
            </a:r>
            <a:endParaRPr>
              <a:solidFill>
                <a:srgbClr val="CEA6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41" name="Google Shape;541;ge3795f5681_0_4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e3795f5681_0_4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Google Shape;543;ge3795f5681_0_49"/>
          <p:cNvCxnSpPr/>
          <p:nvPr/>
        </p:nvCxnSpPr>
        <p:spPr>
          <a:xfrm>
            <a:off x="1817275" y="1826800"/>
            <a:ext cx="600" cy="25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ge3795f5681_0_49"/>
          <p:cNvCxnSpPr/>
          <p:nvPr/>
        </p:nvCxnSpPr>
        <p:spPr>
          <a:xfrm flipH="1">
            <a:off x="1817950" y="4395175"/>
            <a:ext cx="28071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ge3795f5681_0_49"/>
          <p:cNvCxnSpPr/>
          <p:nvPr/>
        </p:nvCxnSpPr>
        <p:spPr>
          <a:xfrm flipH="1" rot="10800000">
            <a:off x="1825550" y="2815500"/>
            <a:ext cx="2782200" cy="867000"/>
          </a:xfrm>
          <a:prstGeom prst="straightConnector1">
            <a:avLst/>
          </a:prstGeom>
          <a:noFill/>
          <a:ln cap="flat" cmpd="sng" w="28575">
            <a:solidFill>
              <a:srgbClr val="F5941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ge3795f5681_0_49"/>
          <p:cNvCxnSpPr/>
          <p:nvPr/>
        </p:nvCxnSpPr>
        <p:spPr>
          <a:xfrm flipH="1" rot="10800000">
            <a:off x="1817263" y="1447775"/>
            <a:ext cx="2675100" cy="1659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ge3795f5681_0_49"/>
          <p:cNvSpPr/>
          <p:nvPr/>
        </p:nvSpPr>
        <p:spPr>
          <a:xfrm>
            <a:off x="1528325" y="3700925"/>
            <a:ext cx="181500" cy="69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e3795f5681_0_49"/>
          <p:cNvSpPr/>
          <p:nvPr/>
        </p:nvSpPr>
        <p:spPr>
          <a:xfrm>
            <a:off x="1048250" y="3164875"/>
            <a:ext cx="181500" cy="1230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e3795f5681_0_49"/>
          <p:cNvSpPr/>
          <p:nvPr/>
        </p:nvSpPr>
        <p:spPr>
          <a:xfrm>
            <a:off x="1528325" y="3164875"/>
            <a:ext cx="181500" cy="43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e3795f5681_0_49"/>
          <p:cNvSpPr txBox="1"/>
          <p:nvPr/>
        </p:nvSpPr>
        <p:spPr>
          <a:xfrm>
            <a:off x="1090213" y="3070575"/>
            <a:ext cx="56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bin</a:t>
            </a:r>
            <a:endParaRPr/>
          </a:p>
        </p:txBody>
      </p:sp>
      <p:sp>
        <p:nvSpPr>
          <p:cNvPr id="551" name="Google Shape;551;ge3795f5681_0_49"/>
          <p:cNvSpPr txBox="1"/>
          <p:nvPr/>
        </p:nvSpPr>
        <p:spPr>
          <a:xfrm>
            <a:off x="75275" y="3404100"/>
            <a:ext cx="8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bin</a:t>
            </a:r>
            <a:endParaRPr/>
          </a:p>
        </p:txBody>
      </p:sp>
      <p:sp>
        <p:nvSpPr>
          <p:cNvPr id="552" name="Google Shape;552;ge3795f5681_0_49"/>
          <p:cNvSpPr txBox="1"/>
          <p:nvPr/>
        </p:nvSpPr>
        <p:spPr>
          <a:xfrm>
            <a:off x="1151025" y="383247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/>
          </a:p>
        </p:txBody>
      </p:sp>
      <p:pic>
        <p:nvPicPr>
          <p:cNvPr id="553" name="Google Shape;553;ge3795f568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950" y="2422600"/>
            <a:ext cx="1959059" cy="321800"/>
          </a:xfrm>
          <a:prstGeom prst="rect">
            <a:avLst/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ge3795f5681_0_49"/>
          <p:cNvSpPr txBox="1"/>
          <p:nvPr/>
        </p:nvSpPr>
        <p:spPr>
          <a:xfrm>
            <a:off x="1315750" y="1826800"/>
            <a:ext cx="3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i="1"/>
          </a:p>
        </p:txBody>
      </p:sp>
      <p:sp>
        <p:nvSpPr>
          <p:cNvPr id="555" name="Google Shape;555;ge3795f5681_0_49"/>
          <p:cNvSpPr txBox="1"/>
          <p:nvPr/>
        </p:nvSpPr>
        <p:spPr>
          <a:xfrm>
            <a:off x="4275225" y="444207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i="1"/>
          </a:p>
        </p:txBody>
      </p:sp>
      <p:sp>
        <p:nvSpPr>
          <p:cNvPr id="556" name="Google Shape;556;ge3795f5681_0_49"/>
          <p:cNvSpPr txBox="1"/>
          <p:nvPr/>
        </p:nvSpPr>
        <p:spPr>
          <a:xfrm>
            <a:off x="4985625" y="3107375"/>
            <a:ext cx="340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 la observación presenta la variable binaria se produce un </a:t>
            </a:r>
            <a:r>
              <a:rPr b="1"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desplazamiento en la</a:t>
            </a: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ordenada al origen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y un</a:t>
            </a:r>
            <a:r>
              <a:rPr b="1"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cambio en la pendiente</a:t>
            </a:r>
            <a:endParaRPr b="1" sz="16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e3795f5681_0_49"/>
          <p:cNvSpPr txBox="1"/>
          <p:nvPr/>
        </p:nvSpPr>
        <p:spPr>
          <a:xfrm>
            <a:off x="3297950" y="2210075"/>
            <a:ext cx="107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endParaRPr/>
          </a:p>
        </p:txBody>
      </p:sp>
      <p:cxnSp>
        <p:nvCxnSpPr>
          <p:cNvPr id="558" name="Google Shape;558;ge3795f5681_0_49"/>
          <p:cNvCxnSpPr/>
          <p:nvPr/>
        </p:nvCxnSpPr>
        <p:spPr>
          <a:xfrm>
            <a:off x="2774850" y="2571750"/>
            <a:ext cx="42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9" name="Google Shape;559;ge3795f5681_0_49"/>
          <p:cNvCxnSpPr/>
          <p:nvPr/>
        </p:nvCxnSpPr>
        <p:spPr>
          <a:xfrm flipH="1">
            <a:off x="3179550" y="2272475"/>
            <a:ext cx="165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0" name="Google Shape;560;ge3795f5681_0_49"/>
          <p:cNvSpPr txBox="1"/>
          <p:nvPr/>
        </p:nvSpPr>
        <p:spPr>
          <a:xfrm>
            <a:off x="3240150" y="324292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</p:txBody>
      </p:sp>
      <p:cxnSp>
        <p:nvCxnSpPr>
          <p:cNvPr id="561" name="Google Shape;561;ge3795f5681_0_49"/>
          <p:cNvCxnSpPr/>
          <p:nvPr/>
        </p:nvCxnSpPr>
        <p:spPr>
          <a:xfrm>
            <a:off x="2774850" y="3424725"/>
            <a:ext cx="42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2" name="Google Shape;562;ge3795f5681_0_49"/>
          <p:cNvCxnSpPr/>
          <p:nvPr/>
        </p:nvCxnSpPr>
        <p:spPr>
          <a:xfrm flipH="1">
            <a:off x="3187650" y="3242925"/>
            <a:ext cx="8400" cy="18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63" name="Google Shape;563;ge3795f568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6725"/>
            <a:ext cx="3598601" cy="366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3795f5681_0_1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Trampa dummy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69" name="Google Shape;569;ge3795f5681_0_19"/>
          <p:cNvSpPr txBox="1"/>
          <p:nvPr>
            <p:ph idx="1" type="body"/>
          </p:nvPr>
        </p:nvSpPr>
        <p:spPr>
          <a:xfrm>
            <a:off x="713225" y="1284850"/>
            <a:ext cx="7587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Al incluir una variable binaria (dos clases) en el modelo lo hicimos con una única variable indicadora. ¿Qué sucede si definimos tantas variables como clases?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0" name="Google Shape;570;ge3795f5681_0_1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e3795f5681_0_1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e3795f568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925" y="2282775"/>
            <a:ext cx="5533951" cy="11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e3795f568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4220000"/>
            <a:ext cx="6705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e3795f5681_0_19"/>
          <p:cNvSpPr txBox="1"/>
          <p:nvPr/>
        </p:nvSpPr>
        <p:spPr>
          <a:xfrm>
            <a:off x="680200" y="3752025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 modelo quedaría definido:</a:t>
            </a:r>
            <a:endParaRPr/>
          </a:p>
        </p:txBody>
      </p:sp>
      <p:pic>
        <p:nvPicPr>
          <p:cNvPr id="575" name="Google Shape;575;ge3795f5681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150" y="2497438"/>
            <a:ext cx="805425" cy="8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3795f5681_0_6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Trampa dummy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81" name="Google Shape;581;ge3795f5681_0_6"/>
          <p:cNvSpPr txBox="1"/>
          <p:nvPr>
            <p:ph idx="1" type="body"/>
          </p:nvPr>
        </p:nvSpPr>
        <p:spPr>
          <a:xfrm>
            <a:off x="713225" y="1284850"/>
            <a:ext cx="7587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Esta especificación del modelo es incorrecta ya que ocasiona haya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multicolinealidad perfecta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y no sea posible estimar los parámetros.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ge3795f5681_0_6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e3795f5681_0_6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e3795f5681_0_6"/>
          <p:cNvSpPr txBox="1"/>
          <p:nvPr/>
        </p:nvSpPr>
        <p:spPr>
          <a:xfrm>
            <a:off x="713225" y="2370313"/>
            <a:ext cx="726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Solución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para las variables categóricas con K clases se deben crear k-1 variables indicadoras/binarias</a:t>
            </a:r>
            <a:endParaRPr/>
          </a:p>
        </p:txBody>
      </p:sp>
      <p:pic>
        <p:nvPicPr>
          <p:cNvPr id="585" name="Google Shape;585;ge3795f568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800" y="392313"/>
            <a:ext cx="805425" cy="8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e3795f5681_0_6"/>
          <p:cNvSpPr txBox="1"/>
          <p:nvPr>
            <p:ph idx="1" type="body"/>
          </p:nvPr>
        </p:nvSpPr>
        <p:spPr>
          <a:xfrm>
            <a:off x="778500" y="3195775"/>
            <a:ext cx="75870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s" sz="1600">
                <a:latin typeface="Roboto Mono"/>
                <a:ea typeface="Roboto Mono"/>
                <a:cs typeface="Roboto Mono"/>
                <a:sym typeface="Roboto Mono"/>
              </a:rPr>
              <a:t>Ejemplos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Para una variable binaria (k=2) se crea una variable dummy/binaria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Para una variable con 4 clases (k=4) se crean 3 variables dummies/binarias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3795f5681_0_94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Variables con 3 o más categorías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592" name="Google Shape;592;ge3795f5681_0_94"/>
          <p:cNvSpPr txBox="1"/>
          <p:nvPr>
            <p:ph idx="1" type="body"/>
          </p:nvPr>
        </p:nvSpPr>
        <p:spPr>
          <a:xfrm>
            <a:off x="713225" y="1284850"/>
            <a:ext cx="75870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Una variable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categórica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con k categorías deberá ser codificada como (k-1) variables binarias.</a:t>
            </a:r>
            <a:br>
              <a:rPr lang="es" sz="160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s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clase que no es codificada en una variable queda contenida en el valor del parametro β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3" name="Google Shape;593;ge3795f5681_0_9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e3795f5681_0_9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e3795f5681_0_94"/>
          <p:cNvSpPr txBox="1"/>
          <p:nvPr>
            <p:ph idx="1" type="body"/>
          </p:nvPr>
        </p:nvSpPr>
        <p:spPr>
          <a:xfrm>
            <a:off x="663700" y="2690050"/>
            <a:ext cx="7587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Ejemplo: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la variable tipo de propiedad tiene las categorías: departamento, casa y propiedad horizontal (PH). Entonces generamos 2 variables binarias: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6" name="Google Shape;596;ge3795f568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875" y="4366775"/>
            <a:ext cx="4088324" cy="6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e3795f5681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324" y="3687263"/>
            <a:ext cx="4711527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e3795f5681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900" y="3654550"/>
            <a:ext cx="508200" cy="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e3795f5681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9900" y="4428700"/>
            <a:ext cx="508200" cy="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3795f5681_0_10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Variables con 3 o más categorías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05" name="Google Shape;605;ge3795f5681_0_105"/>
          <p:cNvSpPr txBox="1"/>
          <p:nvPr>
            <p:ph idx="1" type="body"/>
          </p:nvPr>
        </p:nvSpPr>
        <p:spPr>
          <a:xfrm>
            <a:off x="663700" y="1052838"/>
            <a:ext cx="7587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El modelo queda especificado: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ge3795f5681_0_105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e3795f5681_0_105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e3795f5681_0_105"/>
          <p:cNvSpPr txBox="1"/>
          <p:nvPr>
            <p:ph idx="1" type="body"/>
          </p:nvPr>
        </p:nvSpPr>
        <p:spPr>
          <a:xfrm>
            <a:off x="1246625" y="2168050"/>
            <a:ext cx="7587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Si la propiedad es una casa, 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400">
                <a:latin typeface="Roboto Mono"/>
                <a:ea typeface="Roboto Mono"/>
                <a:cs typeface="Roboto Mono"/>
                <a:sym typeface="Roboto Mono"/>
              </a:rPr>
              <a:t>casa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= 1 y 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400">
                <a:latin typeface="Roboto Mono"/>
                <a:ea typeface="Roboto Mono"/>
                <a:cs typeface="Roboto Mono"/>
                <a:sym typeface="Roboto Mono"/>
              </a:rPr>
              <a:t>depto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= 0</a:t>
            </a:r>
            <a:endParaRPr i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9" name="Google Shape;609;ge3795f5681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1521138"/>
            <a:ext cx="5681481" cy="4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e3795f5681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990" y="2567100"/>
            <a:ext cx="4384735" cy="3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e3795f5681_0_105"/>
          <p:cNvSpPr txBox="1"/>
          <p:nvPr>
            <p:ph idx="1" type="body"/>
          </p:nvPr>
        </p:nvSpPr>
        <p:spPr>
          <a:xfrm>
            <a:off x="1246625" y="3082450"/>
            <a:ext cx="7587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Si la propiedad es un departamento, 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400">
                <a:latin typeface="Roboto Mono"/>
                <a:ea typeface="Roboto Mono"/>
                <a:cs typeface="Roboto Mono"/>
                <a:sym typeface="Roboto Mono"/>
              </a:rPr>
              <a:t>depto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= 1</a:t>
            </a:r>
            <a:endParaRPr i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2" name="Google Shape;612;ge3795f5681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000" y="3453850"/>
            <a:ext cx="4569094" cy="3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e3795f5681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5" y="3920750"/>
            <a:ext cx="703250" cy="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e3795f5681_0_105"/>
          <p:cNvSpPr txBox="1"/>
          <p:nvPr>
            <p:ph idx="1" type="body"/>
          </p:nvPr>
        </p:nvSpPr>
        <p:spPr>
          <a:xfrm>
            <a:off x="1246625" y="3920650"/>
            <a:ext cx="7587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Si la propiedad es un PH, 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400">
                <a:latin typeface="Roboto Mono"/>
                <a:ea typeface="Roboto Mono"/>
                <a:cs typeface="Roboto Mono"/>
                <a:sym typeface="Roboto Mono"/>
              </a:rPr>
              <a:t>casa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= 0 y 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aseline="-25000" i="1" lang="es" sz="1400">
                <a:latin typeface="Roboto Mono"/>
                <a:ea typeface="Roboto Mono"/>
                <a:cs typeface="Roboto Mono"/>
                <a:sym typeface="Roboto Mono"/>
              </a:rPr>
              <a:t>depto</a:t>
            </a:r>
            <a:r>
              <a:rPr i="1" lang="es" sz="1400">
                <a:latin typeface="Roboto Mono"/>
                <a:ea typeface="Roboto Mono"/>
                <a:cs typeface="Roboto Mono"/>
                <a:sym typeface="Roboto Mono"/>
              </a:rPr>
              <a:t>= 0</a:t>
            </a:r>
            <a:endParaRPr i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ge3795f5681_0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25" y="2872250"/>
            <a:ext cx="743601" cy="7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e3795f5681_0_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825" y="1932800"/>
            <a:ext cx="703250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e3795f5681_0_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7500" y="4379050"/>
            <a:ext cx="39338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e094cd4e3e_0_708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e094cd4e3e_0_708"/>
          <p:cNvSpPr txBox="1"/>
          <p:nvPr/>
        </p:nvSpPr>
        <p:spPr>
          <a:xfrm>
            <a:off x="5013475" y="27435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Regresión Lineal Múltiple</a:t>
            </a:r>
            <a:endParaRPr sz="2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5" name="Google Shape;255;ge094cd4e3e_0_708"/>
          <p:cNvSpPr txBox="1"/>
          <p:nvPr/>
        </p:nvSpPr>
        <p:spPr>
          <a:xfrm>
            <a:off x="5379775" y="1510800"/>
            <a:ext cx="3057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01</a:t>
            </a:r>
            <a:endParaRPr sz="7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56" name="Google Shape;256;ge094cd4e3e_0_708"/>
          <p:cNvSpPr txBox="1"/>
          <p:nvPr/>
        </p:nvSpPr>
        <p:spPr>
          <a:xfrm>
            <a:off x="5190175" y="3528270"/>
            <a:ext cx="3246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Definición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Supuestos del modelo (Gauss-Markov)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Fórmula del modelo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ge094cd4e3e_0_708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e422e709f3_0_0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e422e709f3_0_0"/>
          <p:cNvSpPr txBox="1"/>
          <p:nvPr/>
        </p:nvSpPr>
        <p:spPr>
          <a:xfrm>
            <a:off x="5013475" y="27435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Evaluación del modelo</a:t>
            </a:r>
            <a:endParaRPr sz="2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24" name="Google Shape;624;ge422e709f3_0_0"/>
          <p:cNvSpPr txBox="1"/>
          <p:nvPr/>
        </p:nvSpPr>
        <p:spPr>
          <a:xfrm>
            <a:off x="5379775" y="1510800"/>
            <a:ext cx="3057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04</a:t>
            </a:r>
            <a:endParaRPr sz="7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25" name="Google Shape;625;ge422e709f3_0_0"/>
          <p:cNvSpPr txBox="1"/>
          <p:nvPr/>
        </p:nvSpPr>
        <p:spPr>
          <a:xfrm>
            <a:off x="5190175" y="3528283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Test de significatividad individual y global, R-cuadrado, métricas de error de predicción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6" name="Google Shape;626;ge422e709f3_0_0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094cd4e3e_0_934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Evaluación del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32" name="Google Shape;632;ge094cd4e3e_0_934"/>
          <p:cNvSpPr txBox="1"/>
          <p:nvPr>
            <p:ph idx="1" type="body"/>
          </p:nvPr>
        </p:nvSpPr>
        <p:spPr>
          <a:xfrm>
            <a:off x="713225" y="1284850"/>
            <a:ext cx="75870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evaluación del modelo consiste en la realización de tests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estadísticos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cálculo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 métricas sobre la performance del modelo.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tests estadísticos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 significatividad individual y global nos permiten evaluar si uno o todos los coeficientes estimados son estadísticamente distintos de cero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Métricas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como el coeficiente de determinación (R cuadrado) y Error Cuadrático Medio (ECM) nos permiten evaluar la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capacidad explicativa o predictiva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del modelo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ge094cd4e3e_0_93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e094cd4e3e_0_93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ge094cd4e3e_0_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700" y="301738"/>
            <a:ext cx="920525" cy="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1436778a9_0_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Test significatividad individual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41" name="Google Shape;641;ge1436778a9_0_0"/>
          <p:cNvSpPr txBox="1"/>
          <p:nvPr>
            <p:ph idx="1" type="body"/>
          </p:nvPr>
        </p:nvSpPr>
        <p:spPr>
          <a:xfrm>
            <a:off x="713225" y="1284850"/>
            <a:ext cx="7587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pregunta que se desea responder es: ¿La variable x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tiene una relación lineal con la variable Y?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Esto equivale a preguntarse si el parámetro β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igual a cero o no. Las hipótesis quedan planteadas: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aseline="-25000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ge1436778a9_0_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e1436778a9_0_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e1436778a9_0_0"/>
          <p:cNvSpPr txBox="1"/>
          <p:nvPr/>
        </p:nvSpPr>
        <p:spPr>
          <a:xfrm>
            <a:off x="2378700" y="2810000"/>
            <a:ext cx="410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0: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0              H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A: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endParaRPr/>
          </a:p>
        </p:txBody>
      </p:sp>
      <p:sp>
        <p:nvSpPr>
          <p:cNvPr id="645" name="Google Shape;645;ge1436778a9_0_0"/>
          <p:cNvSpPr txBox="1"/>
          <p:nvPr/>
        </p:nvSpPr>
        <p:spPr>
          <a:xfrm>
            <a:off x="5098475" y="338145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Para rechazar la hipótesis nula se suele requerir un </a:t>
            </a: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p-valor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del test menor o igual </a:t>
            </a: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0.05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6" name="Google Shape;646;ge1436778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13" y="3381450"/>
            <a:ext cx="2665763" cy="15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094cd4e3e_0_94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Test significatividad global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52" name="Google Shape;652;ge094cd4e3e_0_94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e094cd4e3e_0_941"/>
          <p:cNvSpPr txBox="1"/>
          <p:nvPr>
            <p:ph idx="1" type="body"/>
          </p:nvPr>
        </p:nvSpPr>
        <p:spPr>
          <a:xfrm>
            <a:off x="713225" y="1284850"/>
            <a:ext cx="7587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La pregunta que se desea responder es: ¿Alguna de las variables x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tiene una relación lineal con la variable Y?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Esto equivale a preguntarse si todos los parámetros β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son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iguales a cero o no. Las hipótesis quedan planteadas: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aseline="-25000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4" name="Google Shape;654;ge094cd4e3e_0_94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e094cd4e3e_0_941"/>
          <p:cNvSpPr txBox="1"/>
          <p:nvPr/>
        </p:nvSpPr>
        <p:spPr>
          <a:xfrm>
            <a:off x="1676950" y="2760450"/>
            <a:ext cx="472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0: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Todos los 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0    H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A: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Algún β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≠ 0</a:t>
            </a:r>
            <a:endParaRPr/>
          </a:p>
        </p:txBody>
      </p:sp>
      <p:pic>
        <p:nvPicPr>
          <p:cNvPr id="656" name="Google Shape;656;ge094cd4e3e_0_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950" y="3323925"/>
            <a:ext cx="2826162" cy="16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e094cd4e3e_0_941"/>
          <p:cNvSpPr txBox="1"/>
          <p:nvPr/>
        </p:nvSpPr>
        <p:spPr>
          <a:xfrm>
            <a:off x="5098475" y="338145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Para rechazar la hipótesis nula se suele requerir un </a:t>
            </a: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p-valor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del test menor o igual </a:t>
            </a: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0.05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094cd4e3e_0_94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Coeficiente R-cuadrado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63" name="Google Shape;663;ge094cd4e3e_0_94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e094cd4e3e_0_94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e094cd4e3e_0_949"/>
          <p:cNvSpPr txBox="1"/>
          <p:nvPr>
            <p:ph idx="1" type="body"/>
          </p:nvPr>
        </p:nvSpPr>
        <p:spPr>
          <a:xfrm>
            <a:off x="801800" y="1189600"/>
            <a:ext cx="7498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una métrica que permite medir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qué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porcentaje de la variabilidad de la variable Y es explicada por el modelo. Para calcularlo son necesarios: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6" name="Google Shape;666;ge094cd4e3e_0_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337175"/>
            <a:ext cx="47434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e094cd4e3e_0_949"/>
          <p:cNvSpPr txBox="1"/>
          <p:nvPr/>
        </p:nvSpPr>
        <p:spPr>
          <a:xfrm>
            <a:off x="5456675" y="2144900"/>
            <a:ext cx="315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Discrepancia </a:t>
            </a:r>
            <a:r>
              <a:rPr lang="e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entre la observación y </a:t>
            </a:r>
            <a:r>
              <a:rPr lang="e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 predicción base (promedio)</a:t>
            </a:r>
            <a:endParaRPr sz="1300"/>
          </a:p>
        </p:txBody>
      </p:sp>
      <p:sp>
        <p:nvSpPr>
          <p:cNvPr id="668" name="Google Shape;668;ge094cd4e3e_0_949"/>
          <p:cNvSpPr txBox="1"/>
          <p:nvPr/>
        </p:nvSpPr>
        <p:spPr>
          <a:xfrm>
            <a:off x="5456675" y="3186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Discrepancia entre la observación y predicción</a:t>
            </a:r>
            <a:endParaRPr sz="1300"/>
          </a:p>
        </p:txBody>
      </p:sp>
      <p:sp>
        <p:nvSpPr>
          <p:cNvPr id="669" name="Google Shape;669;ge094cd4e3e_0_949"/>
          <p:cNvSpPr txBox="1"/>
          <p:nvPr/>
        </p:nvSpPr>
        <p:spPr>
          <a:xfrm>
            <a:off x="5497063" y="399805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Discrepancia entre la predicción y predicción base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4214d7f24_1_21"/>
          <p:cNvSpPr txBox="1"/>
          <p:nvPr/>
        </p:nvSpPr>
        <p:spPr>
          <a:xfrm>
            <a:off x="526550" y="2783450"/>
            <a:ext cx="72600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Propiedades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Char char="●"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 ≤ R</a:t>
            </a:r>
            <a:r>
              <a:rPr baseline="30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≤ 1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Char char="●"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depende de las unidades de medición de la variable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Char char="●"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medida que la capacidad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predictiva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del modelo aumenta, el coeficiente crece (hay excepciones!)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5" name="Google Shape;675;ge4214d7f24_1_21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Coeficiente R-cuadrado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76" name="Google Shape;676;ge4214d7f24_1_2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e4214d7f24_1_2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ge4214d7f2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5" y="1560000"/>
            <a:ext cx="706374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e4214d7f24_1_21"/>
          <p:cNvSpPr txBox="1"/>
          <p:nvPr/>
        </p:nvSpPr>
        <p:spPr>
          <a:xfrm>
            <a:off x="4455350" y="1059325"/>
            <a:ext cx="1976400" cy="431100"/>
          </a:xfrm>
          <a:prstGeom prst="rect">
            <a:avLst/>
          </a:prstGeom>
          <a:noFill/>
          <a:ln cap="flat" cmpd="sng" w="19050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SCT = SCM + SCR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</p:txBody>
      </p:sp>
      <p:cxnSp>
        <p:nvCxnSpPr>
          <p:cNvPr id="680" name="Google Shape;680;ge4214d7f24_1_21"/>
          <p:cNvCxnSpPr>
            <a:stCxn id="678" idx="0"/>
            <a:endCxn id="679" idx="1"/>
          </p:cNvCxnSpPr>
          <p:nvPr/>
        </p:nvCxnSpPr>
        <p:spPr>
          <a:xfrm rot="-5400000">
            <a:off x="4065000" y="1169550"/>
            <a:ext cx="285000" cy="495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ge4214d7f24_1_21"/>
          <p:cNvSpPr/>
          <p:nvPr/>
        </p:nvSpPr>
        <p:spPr>
          <a:xfrm rot="5400000">
            <a:off x="2456600" y="991800"/>
            <a:ext cx="130200" cy="24858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e4214d7f24_1_21"/>
          <p:cNvSpPr/>
          <p:nvPr/>
        </p:nvSpPr>
        <p:spPr>
          <a:xfrm rot="5400000">
            <a:off x="6047525" y="991800"/>
            <a:ext cx="130200" cy="24858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e4214d7f24_1_21"/>
          <p:cNvSpPr txBox="1"/>
          <p:nvPr/>
        </p:nvSpPr>
        <p:spPr>
          <a:xfrm>
            <a:off x="830900" y="2367950"/>
            <a:ext cx="338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5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Ratio variabilidad explicada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684" name="Google Shape;684;ge4214d7f24_1_21"/>
          <p:cNvSpPr txBox="1"/>
          <p:nvPr/>
        </p:nvSpPr>
        <p:spPr>
          <a:xfrm>
            <a:off x="4526600" y="2367950"/>
            <a:ext cx="37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s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Ratio variabilidad no explicada</a:t>
            </a:r>
            <a:endParaRPr sz="13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4214d7f24_1_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Coeficiente R-cuadrado ajustado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690" name="Google Shape;690;ge4214d7f24_1_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e4214d7f24_1_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e4214d7f24_1_0"/>
          <p:cNvSpPr txBox="1"/>
          <p:nvPr/>
        </p:nvSpPr>
        <p:spPr>
          <a:xfrm>
            <a:off x="759575" y="1159350"/>
            <a:ext cx="7175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 </a:t>
            </a:r>
            <a:r>
              <a:rPr b="1"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propiedad no deseable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del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aseline="30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es que a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umenta frente a la inclusión de variables en el modelo aunque las mismas tengan muy poco poder predictivo. La alternativa es utilizar el R</a:t>
            </a:r>
            <a:r>
              <a:rPr baseline="30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ajustado.</a:t>
            </a:r>
            <a:endParaRPr/>
          </a:p>
        </p:txBody>
      </p:sp>
      <p:pic>
        <p:nvPicPr>
          <p:cNvPr id="693" name="Google Shape;693;ge4214d7f2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2639275"/>
            <a:ext cx="7425800" cy="6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e4214d7f24_1_0"/>
          <p:cNvSpPr/>
          <p:nvPr/>
        </p:nvSpPr>
        <p:spPr>
          <a:xfrm rot="-5400000">
            <a:off x="3295275" y="2219250"/>
            <a:ext cx="181500" cy="2196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e4214d7f24_1_0"/>
          <p:cNvSpPr txBox="1"/>
          <p:nvPr/>
        </p:nvSpPr>
        <p:spPr>
          <a:xfrm>
            <a:off x="1924625" y="3408150"/>
            <a:ext cx="319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ratio variabilidad no explicada</a:t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696" name="Google Shape;696;ge4214d7f24_1_0"/>
          <p:cNvSpPr/>
          <p:nvPr/>
        </p:nvSpPr>
        <p:spPr>
          <a:xfrm rot="5400000">
            <a:off x="6490250" y="922075"/>
            <a:ext cx="181500" cy="3252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e4214d7f24_1_0"/>
          <p:cNvSpPr txBox="1"/>
          <p:nvPr/>
        </p:nvSpPr>
        <p:spPr>
          <a:xfrm>
            <a:off x="5653275" y="2075300"/>
            <a:ext cx="199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“penalización”</a:t>
            </a:r>
            <a:endParaRPr sz="1300">
              <a:solidFill>
                <a:srgbClr val="CEA6FF"/>
              </a:solidFill>
            </a:endParaRPr>
          </a:p>
        </p:txBody>
      </p:sp>
      <p:sp>
        <p:nvSpPr>
          <p:cNvPr id="698" name="Google Shape;698;ge4214d7f24_1_0"/>
          <p:cNvSpPr/>
          <p:nvPr/>
        </p:nvSpPr>
        <p:spPr>
          <a:xfrm rot="5400000">
            <a:off x="7454150" y="2547725"/>
            <a:ext cx="94800" cy="13953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e4214d7f24_1_0"/>
          <p:cNvSpPr txBox="1"/>
          <p:nvPr/>
        </p:nvSpPr>
        <p:spPr>
          <a:xfrm>
            <a:off x="859100" y="3851475"/>
            <a:ext cx="734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 el </a:t>
            </a:r>
            <a:r>
              <a:rPr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número de variables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aumenta pero el </a:t>
            </a:r>
            <a:r>
              <a:rPr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ratio variabilidad no explicada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disminuye muy poco, el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aseline="30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ajustado va a caer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14664ea6e_0_4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Error de predicción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05" name="Google Shape;705;ge14664ea6e_0_4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e14664ea6e_0_4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e14664ea6e_0_48"/>
          <p:cNvSpPr txBox="1"/>
          <p:nvPr/>
        </p:nvSpPr>
        <p:spPr>
          <a:xfrm>
            <a:off x="713225" y="1285875"/>
            <a:ext cx="581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 Cuadrático Medio (Mean Squared Error)</a:t>
            </a:r>
            <a:endParaRPr b="1"/>
          </a:p>
        </p:txBody>
      </p:sp>
      <p:pic>
        <p:nvPicPr>
          <p:cNvPr id="708" name="Google Shape;708;ge14664ea6e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50" y="1888425"/>
            <a:ext cx="27241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e14664ea6e_0_48"/>
          <p:cNvSpPr txBox="1"/>
          <p:nvPr/>
        </p:nvSpPr>
        <p:spPr>
          <a:xfrm>
            <a:off x="713225" y="2486025"/>
            <a:ext cx="691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Raíz </a:t>
            </a: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 Cuadrático Medio (Root Mean Squared Error)</a:t>
            </a:r>
            <a:endParaRPr b="1"/>
          </a:p>
        </p:txBody>
      </p:sp>
      <p:sp>
        <p:nvSpPr>
          <p:cNvPr id="710" name="Google Shape;710;ge14664ea6e_0_48"/>
          <p:cNvSpPr txBox="1"/>
          <p:nvPr/>
        </p:nvSpPr>
        <p:spPr>
          <a:xfrm>
            <a:off x="713225" y="3629050"/>
            <a:ext cx="691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 Absoluto Medio (Mean Absolute Error)</a:t>
            </a:r>
            <a:endParaRPr b="1"/>
          </a:p>
        </p:txBody>
      </p:sp>
      <p:pic>
        <p:nvPicPr>
          <p:cNvPr id="711" name="Google Shape;711;ge14664ea6e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3077813"/>
            <a:ext cx="20002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e14664ea6e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4220850"/>
            <a:ext cx="278130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ge354b601de_0_16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e354b601de_0_16"/>
          <p:cNvSpPr txBox="1"/>
          <p:nvPr/>
        </p:nvSpPr>
        <p:spPr>
          <a:xfrm>
            <a:off x="5013475" y="27435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Diagnóstico</a:t>
            </a:r>
            <a:r>
              <a:rPr lang="es"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del modelo</a:t>
            </a:r>
            <a:endParaRPr sz="2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ge354b601de_0_16"/>
          <p:cNvSpPr txBox="1"/>
          <p:nvPr/>
        </p:nvSpPr>
        <p:spPr>
          <a:xfrm>
            <a:off x="5379775" y="1510800"/>
            <a:ext cx="3057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05</a:t>
            </a:r>
            <a:endParaRPr sz="7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20" name="Google Shape;720;ge354b601de_0_16"/>
          <p:cNvSpPr txBox="1"/>
          <p:nvPr/>
        </p:nvSpPr>
        <p:spPr>
          <a:xfrm>
            <a:off x="5190175" y="3528283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Principales problemas, Gráfico predicción vs residuos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1" name="Google Shape;721;ge354b601de_0_16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094cd4e3e_0_95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Diagnóstico</a:t>
            </a:r>
            <a:r>
              <a:rPr lang="es">
                <a:solidFill>
                  <a:srgbClr val="CEA6FF"/>
                </a:solidFill>
              </a:rPr>
              <a:t> del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27" name="Google Shape;727;ge094cd4e3e_0_95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e094cd4e3e_0_95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e094cd4e3e_0_958"/>
          <p:cNvSpPr txBox="1"/>
          <p:nvPr>
            <p:ph idx="1" type="body"/>
          </p:nvPr>
        </p:nvSpPr>
        <p:spPr>
          <a:xfrm>
            <a:off x="801800" y="1284850"/>
            <a:ext cx="74985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El diagnóstico del modelo consiste en el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chequeo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del cumplimiento de los </a:t>
            </a:r>
            <a:r>
              <a:rPr b="1"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supuestos del modelo lineal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 En general se desea verificar los siguientes aspectos: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No linealidad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No normalidad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Heterocedasticidad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Existen múltiples herramientas para realizar diagnóstico del modelo: tests estadísticos y gráficos.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este caso vamos a ver una herramienta gráfica muy útil que es el gráfico de valor predicho vs residuos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0" name="Google Shape;730;ge094cd4e3e_0_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875" y="363650"/>
            <a:ext cx="862749" cy="8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4214d7f24_1_4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Regresión Lineal Múltiple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63" name="Google Shape;263;ge4214d7f24_1_47"/>
          <p:cNvSpPr txBox="1"/>
          <p:nvPr>
            <p:ph idx="1" type="body"/>
          </p:nvPr>
        </p:nvSpPr>
        <p:spPr>
          <a:xfrm>
            <a:off x="713225" y="1119875"/>
            <a:ext cx="7587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un modelo para predecir una variable numérica continua Y (variable dependiente) a partir de un conjunto de covariables X (variables independientes)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El modelo supone que la </a:t>
            </a:r>
            <a:r>
              <a:rPr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variable Y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se expresa como una función lineal de las </a:t>
            </a:r>
            <a:r>
              <a:rPr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variables X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y un </a:t>
            </a:r>
            <a:r>
              <a:rPr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error inobservable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Su formulación matemática (para una observación) es: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ge4214d7f24_1_4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e4214d7f24_1_4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e4214d7f24_1_47"/>
          <p:cNvSpPr/>
          <p:nvPr/>
        </p:nvSpPr>
        <p:spPr>
          <a:xfrm rot="-5400000">
            <a:off x="1002875" y="3471025"/>
            <a:ext cx="130200" cy="4542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F59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59410"/>
              </a:solidFill>
              <a:highlight>
                <a:srgbClr val="F59410"/>
              </a:highlight>
            </a:endParaRPr>
          </a:p>
        </p:txBody>
      </p:sp>
      <p:sp>
        <p:nvSpPr>
          <p:cNvPr id="267" name="Google Shape;267;ge4214d7f24_1_47"/>
          <p:cNvSpPr txBox="1"/>
          <p:nvPr/>
        </p:nvSpPr>
        <p:spPr>
          <a:xfrm>
            <a:off x="58750" y="3189900"/>
            <a:ext cx="265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Variable dependiente</a:t>
            </a:r>
            <a:endParaRPr sz="1300">
              <a:solidFill>
                <a:srgbClr val="F59410"/>
              </a:solidFill>
            </a:endParaRPr>
          </a:p>
        </p:txBody>
      </p:sp>
      <p:sp>
        <p:nvSpPr>
          <p:cNvPr id="268" name="Google Shape;268;ge4214d7f24_1_47"/>
          <p:cNvSpPr/>
          <p:nvPr/>
        </p:nvSpPr>
        <p:spPr>
          <a:xfrm rot="5400000">
            <a:off x="6526100" y="4236275"/>
            <a:ext cx="132000" cy="3741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69" name="Google Shape;269;ge4214d7f24_1_47"/>
          <p:cNvSpPr/>
          <p:nvPr/>
        </p:nvSpPr>
        <p:spPr>
          <a:xfrm rot="5400000">
            <a:off x="5229625" y="4283975"/>
            <a:ext cx="125100" cy="2787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e4214d7f24_1_47"/>
          <p:cNvSpPr/>
          <p:nvPr/>
        </p:nvSpPr>
        <p:spPr>
          <a:xfrm rot="5400000">
            <a:off x="3532175" y="4233425"/>
            <a:ext cx="130200" cy="3798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e4214d7f24_1_47"/>
          <p:cNvSpPr/>
          <p:nvPr/>
        </p:nvSpPr>
        <p:spPr>
          <a:xfrm rot="5400000">
            <a:off x="2193025" y="4244825"/>
            <a:ext cx="130200" cy="357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e4214d7f24_1_47"/>
          <p:cNvSpPr/>
          <p:nvPr/>
        </p:nvSpPr>
        <p:spPr>
          <a:xfrm rot="5400000">
            <a:off x="1629025" y="4273925"/>
            <a:ext cx="130200" cy="2988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4214d7f24_1_47"/>
          <p:cNvSpPr txBox="1"/>
          <p:nvPr/>
        </p:nvSpPr>
        <p:spPr>
          <a:xfrm>
            <a:off x="2525075" y="4591025"/>
            <a:ext cx="14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parámetros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74" name="Google Shape;274;ge4214d7f24_1_47"/>
          <p:cNvSpPr txBox="1"/>
          <p:nvPr/>
        </p:nvSpPr>
        <p:spPr>
          <a:xfrm>
            <a:off x="6024800" y="4591025"/>
            <a:ext cx="25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error inobservable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75" name="Google Shape;275;ge4214d7f24_1_47"/>
          <p:cNvSpPr/>
          <p:nvPr/>
        </p:nvSpPr>
        <p:spPr>
          <a:xfrm rot="-5400000">
            <a:off x="5770400" y="3419313"/>
            <a:ext cx="130200" cy="5907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4214d7f24_1_47"/>
          <p:cNvSpPr/>
          <p:nvPr/>
        </p:nvSpPr>
        <p:spPr>
          <a:xfrm rot="-5400000">
            <a:off x="4092550" y="3466929"/>
            <a:ext cx="175800" cy="5412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4214d7f24_1_47"/>
          <p:cNvSpPr/>
          <p:nvPr/>
        </p:nvSpPr>
        <p:spPr>
          <a:xfrm rot="-5400000">
            <a:off x="2810950" y="3485275"/>
            <a:ext cx="130200" cy="4257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E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4214d7f24_1_47"/>
          <p:cNvSpPr txBox="1"/>
          <p:nvPr/>
        </p:nvSpPr>
        <p:spPr>
          <a:xfrm>
            <a:off x="2861350" y="3189900"/>
            <a:ext cx="407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variables independientes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279" name="Google Shape;279;ge4214d7f24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75" y="3808327"/>
            <a:ext cx="5938274" cy="57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e094cd4e3e_0_967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Gráfico predicción vs residuos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36" name="Google Shape;736;ge094cd4e3e_0_96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e094cd4e3e_0_96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e094cd4e3e_0_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625" y="2046200"/>
            <a:ext cx="3759025" cy="2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e094cd4e3e_0_967"/>
          <p:cNvSpPr txBox="1"/>
          <p:nvPr/>
        </p:nvSpPr>
        <p:spPr>
          <a:xfrm>
            <a:off x="594425" y="1128900"/>
            <a:ext cx="726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 herramienta útil es realizar un gráfico de dispersión entre el valor predicho y los residuos (y-y</a:t>
            </a:r>
            <a:r>
              <a:rPr baseline="-25000"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sp>
        <p:nvSpPr>
          <p:cNvPr id="740" name="Google Shape;740;ge094cd4e3e_0_967"/>
          <p:cNvSpPr txBox="1"/>
          <p:nvPr/>
        </p:nvSpPr>
        <p:spPr>
          <a:xfrm>
            <a:off x="528375" y="2130050"/>
            <a:ext cx="370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Para un modelo que cumple con los </a:t>
            </a:r>
            <a:r>
              <a:rPr b="1"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supuestos de Gauss-Markov</a:t>
            </a:r>
            <a:r>
              <a:rPr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 este gráfico se observa una nube de puntos sin estructura centrados en el cero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14664ea6e_0_5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Gráfico predicción vs residuos</a:t>
            </a:r>
            <a:endParaRPr>
              <a:solidFill>
                <a:srgbClr val="CEA6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46" name="Google Shape;746;ge14664ea6e_0_5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e14664ea6e_0_5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e14664ea6e_0_59"/>
          <p:cNvSpPr txBox="1"/>
          <p:nvPr>
            <p:ph idx="1" type="body"/>
          </p:nvPr>
        </p:nvSpPr>
        <p:spPr>
          <a:xfrm>
            <a:off x="559450" y="1214225"/>
            <a:ext cx="39018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Heterocedasticidad</a:t>
            </a:r>
            <a:endParaRPr b="1"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el caso en el que no se cumpla el supuesto de varianza constante (homocedasticidad) se observa que la dispersión de los puntos es distinta para rangos de los valores predichos.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este caso vemos como la dispersión de los residuos aumenta cuando aumenta el valor predicho de y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9" name="Google Shape;749;ge14664ea6e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00" y="1657650"/>
            <a:ext cx="3969650" cy="28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14664ea6e_0_6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Gráfico predicción vs residuos</a:t>
            </a:r>
            <a:endParaRPr>
              <a:solidFill>
                <a:srgbClr val="CEA6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55" name="Google Shape;755;ge14664ea6e_0_6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e14664ea6e_0_6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e14664ea6e_0_68"/>
          <p:cNvSpPr txBox="1"/>
          <p:nvPr>
            <p:ph idx="1" type="body"/>
          </p:nvPr>
        </p:nvSpPr>
        <p:spPr>
          <a:xfrm>
            <a:off x="628925" y="1227075"/>
            <a:ext cx="3901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No linealidad</a:t>
            </a:r>
            <a:endParaRPr b="1" sz="16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el caso en el que no se cumpla el supuesto de linealidad se observa que los puntos presentan alguna estructura (en general alguna curvatura)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Esto indica que existe una relación no lineal entre la variable Y y las predictoras</a:t>
            </a:r>
            <a:endParaRPr b="1" sz="16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8" name="Google Shape;758;ge14664ea6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400" y="1756625"/>
            <a:ext cx="4093700" cy="283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3accc065a_0_0"/>
          <p:cNvSpPr txBox="1"/>
          <p:nvPr>
            <p:ph type="title"/>
          </p:nvPr>
        </p:nvSpPr>
        <p:spPr>
          <a:xfrm>
            <a:off x="713225" y="530725"/>
            <a:ext cx="6345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Diagnóstico del modelo: soluciones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764" name="Google Shape;764;ge3accc065a_0_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e3accc065a_0_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3accc065a_0_0"/>
          <p:cNvSpPr txBox="1"/>
          <p:nvPr>
            <p:ph idx="1" type="body"/>
          </p:nvPr>
        </p:nvSpPr>
        <p:spPr>
          <a:xfrm>
            <a:off x="801800" y="1284850"/>
            <a:ext cx="74985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Si detectamos alguno de los problemas ¿Cómo podemos proceder?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Heterocedasticidad</a:t>
            </a:r>
            <a:br>
              <a:rPr b="1" lang="es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Utilizar un modelo de regresión robusto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No linealidad</a:t>
            </a:r>
            <a:br>
              <a:rPr b="1" lang="es" sz="16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Introducir transformaciones no lineales de las variables (ejemplo: X</a:t>
            </a:r>
            <a:r>
              <a:rPr baseline="30000" lang="es" sz="16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) o usar modelos no lineales (GAM)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 normalidad</a:t>
            </a:r>
            <a:br>
              <a:rPr b="1" lang="es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Transformar la variable respuesta (por ejemplo: logaritmo) o utilizar un modelo lineal generalizado (GLM)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7" name="Google Shape;767;ge3accc065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875" y="363650"/>
            <a:ext cx="862749" cy="8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094cd4e3e_0_88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Notación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85" name="Google Shape;285;ge094cd4e3e_0_888"/>
          <p:cNvSpPr txBox="1"/>
          <p:nvPr>
            <p:ph idx="1" type="body"/>
          </p:nvPr>
        </p:nvSpPr>
        <p:spPr>
          <a:xfrm>
            <a:off x="680200" y="1293300"/>
            <a:ext cx="75870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X: variables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independientes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, predictoras o exógenas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Y: variable dependiente, a predecir o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endógena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: predicción, valor predicho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: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parámetro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: estimador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=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número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: estimación, coeficiente estimado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ge094cd4e3e_0_88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e094cd4e3e_0_88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e094cd4e3e_0_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194525"/>
            <a:ext cx="3333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e094cd4e3e_0_8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13" y="2632675"/>
            <a:ext cx="304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e094cd4e3e_0_8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50" y="3143975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e094cd4e3e_0_8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038" y="3550500"/>
            <a:ext cx="2857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214d7f24_1_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Supuestos del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97" name="Google Shape;297;ge4214d7f24_1_9"/>
          <p:cNvSpPr txBox="1"/>
          <p:nvPr>
            <p:ph idx="1" type="body"/>
          </p:nvPr>
        </p:nvSpPr>
        <p:spPr>
          <a:xfrm>
            <a:off x="680200" y="1293300"/>
            <a:ext cx="75870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supuestos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del modelo lineal son: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tienen media cero,E(ɛ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) = 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Homocedasticidad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: los 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tienen todos la misma varianza (σ</a:t>
            </a:r>
            <a:r>
              <a:rPr baseline="30000" lang="es" sz="16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). Siendo Var(ɛ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) = σ</a:t>
            </a:r>
            <a:r>
              <a:rPr baseline="30000" lang="es" sz="16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tienen distribución normal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ɛ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son independientes entre sí y no están correlacionados con las X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Estos supuestos se conocen como </a:t>
            </a:r>
            <a:r>
              <a:rPr b="1"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Supuestos de Gauss-Markov.</a:t>
            </a:r>
            <a:endParaRPr b="1" sz="1600">
              <a:solidFill>
                <a:srgbClr val="3D85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Existen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formulaciones equivalentes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de estos supuestos y ciertas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extensiones o modificaciones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para adaptarlos a otros problemas (por ejemplo: series de tiempo)</a:t>
            </a:r>
            <a:endParaRPr sz="1600">
              <a:solidFill>
                <a:srgbClr val="3D85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" name="Google Shape;298;ge4214d7f24_1_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e4214d7f24_1_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08ec522f4_0_12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Reformulación</a:t>
            </a:r>
            <a:r>
              <a:rPr lang="es">
                <a:solidFill>
                  <a:srgbClr val="CEA6FF"/>
                </a:solidFill>
              </a:rPr>
              <a:t> del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05" name="Google Shape;305;ge08ec522f4_0_12"/>
          <p:cNvSpPr txBox="1"/>
          <p:nvPr>
            <p:ph idx="1" type="body"/>
          </p:nvPr>
        </p:nvSpPr>
        <p:spPr>
          <a:xfrm>
            <a:off x="713225" y="1119875"/>
            <a:ext cx="758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Los supuestos del modelo se resumen en: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ge08ec522f4_0_12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08ec522f4_0_12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e08ec522f4_0_12"/>
          <p:cNvSpPr txBox="1"/>
          <p:nvPr>
            <p:ph idx="1" type="body"/>
          </p:nvPr>
        </p:nvSpPr>
        <p:spPr>
          <a:xfrm>
            <a:off x="587050" y="2388371"/>
            <a:ext cx="7587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Bajo los supuestos, podemos reformular el modelo en términos de la esperanza condicional de Y dadas las variables X.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Primero tomamos la esperanza dadas las variables X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9" name="Google Shape;309;ge08ec522f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99" y="1573250"/>
            <a:ext cx="5694799" cy="6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e08ec522f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" y="3670425"/>
            <a:ext cx="8670800" cy="41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3380f015c_0_60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Reformulación del modelo</a:t>
            </a:r>
            <a:endParaRPr>
              <a:solidFill>
                <a:srgbClr val="CEA6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16" name="Google Shape;316;ge3380f015c_0_60"/>
          <p:cNvSpPr txBox="1"/>
          <p:nvPr>
            <p:ph idx="1" type="body"/>
          </p:nvPr>
        </p:nvSpPr>
        <p:spPr>
          <a:xfrm>
            <a:off x="467075" y="2571750"/>
            <a:ext cx="7587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Dado que los parámetros (β) y las variables exógenas (X) están fijas, 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E(β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.X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) = β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.X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j</a:t>
            </a:r>
            <a:endParaRPr sz="1600">
              <a:highlight>
                <a:srgbClr val="B6D7A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Por otro lado, por el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supuesto 4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podemos realizar la siguiente redefinición: 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E(ɛ|X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,X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,...,X</a:t>
            </a:r>
            <a:r>
              <a:rPr baseline="-25000"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16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) = E(ɛ)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 Nos queda:</a:t>
            </a:r>
            <a:r>
              <a:rPr baseline="-25000" lang="e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aseline="-25000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" name="Google Shape;317;ge3380f015c_0_6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e3380f015c_0_6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e3380f015c_0_60"/>
          <p:cNvSpPr txBox="1"/>
          <p:nvPr>
            <p:ph idx="1" type="body"/>
          </p:nvPr>
        </p:nvSpPr>
        <p:spPr>
          <a:xfrm>
            <a:off x="413400" y="1128971"/>
            <a:ext cx="7587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Podemos distribuir la esperanza condicional en cada una de las partes de la suma: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0" name="Google Shape;320;ge3380f015c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" y="1948613"/>
            <a:ext cx="8636750" cy="4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e3380f015c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75" y="4080025"/>
            <a:ext cx="71723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3380f015c_0_24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>
                <a:solidFill>
                  <a:srgbClr val="CEA6FF"/>
                </a:solidFill>
              </a:rPr>
              <a:t>Reformulación</a:t>
            </a:r>
            <a:r>
              <a:rPr lang="es">
                <a:solidFill>
                  <a:srgbClr val="CEA6FF"/>
                </a:solidFill>
              </a:rPr>
              <a:t> del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27" name="Google Shape;327;ge3380f015c_0_2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3380f015c_0_2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3380f015c_0_24"/>
          <p:cNvSpPr txBox="1"/>
          <p:nvPr>
            <p:ph idx="1" type="body"/>
          </p:nvPr>
        </p:nvSpPr>
        <p:spPr>
          <a:xfrm>
            <a:off x="413400" y="1205171"/>
            <a:ext cx="7587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Por último, el primer supuesto nos indica que la esperanza del error es igual a cero. Entonces la formulación queda: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ge3380f015c_0_24"/>
          <p:cNvSpPr txBox="1"/>
          <p:nvPr>
            <p:ph idx="1" type="body"/>
          </p:nvPr>
        </p:nvSpPr>
        <p:spPr>
          <a:xfrm>
            <a:off x="413401" y="2604900"/>
            <a:ext cx="79095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Es importante recordar esta formulación para la </a:t>
            </a:r>
            <a:r>
              <a:rPr b="1" lang="es" sz="16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interpretación de los parámetros estimados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En </a:t>
            </a:r>
            <a:r>
              <a:rPr b="1" lang="es" sz="1600">
                <a:solidFill>
                  <a:srgbClr val="F59410"/>
                </a:solidFill>
                <a:latin typeface="Roboto Mono"/>
                <a:ea typeface="Roboto Mono"/>
                <a:cs typeface="Roboto Mono"/>
                <a:sym typeface="Roboto Mono"/>
              </a:rPr>
              <a:t>términos prácticos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es común encontrarse con formulaciones que no expliciten que se está modelando la esperanza de Y condicional a la variables predictoras: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1" name="Google Shape;331;ge3380f015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0" y="1989776"/>
            <a:ext cx="7060984" cy="5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e3380f015c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604" y="4271500"/>
            <a:ext cx="4683696" cy="5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